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xml" ContentType="application/vnd.openxmlformats-officedocument.presentationml.notesSlide+xml"/>
  <Override PartName="/ppt/tags/tag9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96" r:id="rId2"/>
    <p:sldMasterId id="2147483708" r:id="rId3"/>
  </p:sldMasterIdLst>
  <p:notesMasterIdLst>
    <p:notesMasterId r:id="rId126"/>
  </p:notesMasterIdLst>
  <p:sldIdLst>
    <p:sldId id="256" r:id="rId4"/>
    <p:sldId id="257" r:id="rId5"/>
    <p:sldId id="258" r:id="rId6"/>
    <p:sldId id="502" r:id="rId7"/>
    <p:sldId id="457" r:id="rId8"/>
    <p:sldId id="288" r:id="rId9"/>
    <p:sldId id="367" r:id="rId10"/>
    <p:sldId id="566" r:id="rId11"/>
    <p:sldId id="529" r:id="rId12"/>
    <p:sldId id="574" r:id="rId13"/>
    <p:sldId id="530" r:id="rId14"/>
    <p:sldId id="552" r:id="rId15"/>
    <p:sldId id="269" r:id="rId16"/>
    <p:sldId id="551" r:id="rId17"/>
    <p:sldId id="581" r:id="rId18"/>
    <p:sldId id="578" r:id="rId19"/>
    <p:sldId id="579" r:id="rId20"/>
    <p:sldId id="580" r:id="rId21"/>
    <p:sldId id="582" r:id="rId22"/>
    <p:sldId id="583" r:id="rId23"/>
    <p:sldId id="585" r:id="rId24"/>
    <p:sldId id="584" r:id="rId25"/>
    <p:sldId id="586" r:id="rId26"/>
    <p:sldId id="587" r:id="rId27"/>
    <p:sldId id="588" r:id="rId28"/>
    <p:sldId id="590" r:id="rId29"/>
    <p:sldId id="589" r:id="rId30"/>
    <p:sldId id="591" r:id="rId31"/>
    <p:sldId id="592" r:id="rId32"/>
    <p:sldId id="593" r:id="rId33"/>
    <p:sldId id="594" r:id="rId34"/>
    <p:sldId id="595" r:id="rId35"/>
    <p:sldId id="596" r:id="rId36"/>
    <p:sldId id="597" r:id="rId37"/>
    <p:sldId id="598" r:id="rId38"/>
    <p:sldId id="599" r:id="rId39"/>
    <p:sldId id="600" r:id="rId40"/>
    <p:sldId id="601" r:id="rId41"/>
    <p:sldId id="602" r:id="rId42"/>
    <p:sldId id="603" r:id="rId43"/>
    <p:sldId id="604" r:id="rId44"/>
    <p:sldId id="605" r:id="rId45"/>
    <p:sldId id="606" r:id="rId46"/>
    <p:sldId id="610" r:id="rId47"/>
    <p:sldId id="611" r:id="rId48"/>
    <p:sldId id="612" r:id="rId49"/>
    <p:sldId id="613" r:id="rId50"/>
    <p:sldId id="614" r:id="rId51"/>
    <p:sldId id="615" r:id="rId52"/>
    <p:sldId id="616" r:id="rId53"/>
    <p:sldId id="617" r:id="rId54"/>
    <p:sldId id="618" r:id="rId55"/>
    <p:sldId id="301" r:id="rId56"/>
    <p:sldId id="302" r:id="rId57"/>
    <p:sldId id="303" r:id="rId58"/>
    <p:sldId id="305" r:id="rId59"/>
    <p:sldId id="304" r:id="rId60"/>
    <p:sldId id="620" r:id="rId61"/>
    <p:sldId id="621" r:id="rId62"/>
    <p:sldId id="619" r:id="rId63"/>
    <p:sldId id="307" r:id="rId64"/>
    <p:sldId id="308" r:id="rId65"/>
    <p:sldId id="622" r:id="rId66"/>
    <p:sldId id="607" r:id="rId67"/>
    <p:sldId id="608" r:id="rId68"/>
    <p:sldId id="312" r:id="rId69"/>
    <p:sldId id="313" r:id="rId70"/>
    <p:sldId id="314" r:id="rId71"/>
    <p:sldId id="316" r:id="rId72"/>
    <p:sldId id="315" r:id="rId73"/>
    <p:sldId id="609" r:id="rId74"/>
    <p:sldId id="318" r:id="rId75"/>
    <p:sldId id="319" r:id="rId76"/>
    <p:sldId id="623" r:id="rId77"/>
    <p:sldId id="640" r:id="rId78"/>
    <p:sldId id="641" r:id="rId79"/>
    <p:sldId id="642" r:id="rId80"/>
    <p:sldId id="643" r:id="rId81"/>
    <p:sldId id="645" r:id="rId82"/>
    <p:sldId id="647" r:id="rId83"/>
    <p:sldId id="646" r:id="rId84"/>
    <p:sldId id="265" r:id="rId85"/>
    <p:sldId id="271" r:id="rId86"/>
    <p:sldId id="272" r:id="rId87"/>
    <p:sldId id="273" r:id="rId88"/>
    <p:sldId id="274" r:id="rId89"/>
    <p:sldId id="277" r:id="rId90"/>
    <p:sldId id="276" r:id="rId91"/>
    <p:sldId id="278" r:id="rId92"/>
    <p:sldId id="279" r:id="rId93"/>
    <p:sldId id="282" r:id="rId94"/>
    <p:sldId id="283" r:id="rId95"/>
    <p:sldId id="290" r:id="rId96"/>
    <p:sldId id="625" r:id="rId97"/>
    <p:sldId id="296" r:id="rId98"/>
    <p:sldId id="300" r:id="rId99"/>
    <p:sldId id="626" r:id="rId100"/>
    <p:sldId id="627" r:id="rId101"/>
    <p:sldId id="628" r:id="rId102"/>
    <p:sldId id="639" r:id="rId103"/>
    <p:sldId id="320" r:id="rId104"/>
    <p:sldId id="322" r:id="rId105"/>
    <p:sldId id="323" r:id="rId106"/>
    <p:sldId id="327" r:id="rId107"/>
    <p:sldId id="328" r:id="rId108"/>
    <p:sldId id="329" r:id="rId109"/>
    <p:sldId id="330" r:id="rId110"/>
    <p:sldId id="331" r:id="rId111"/>
    <p:sldId id="332" r:id="rId112"/>
    <p:sldId id="334" r:id="rId113"/>
    <p:sldId id="648" r:id="rId114"/>
    <p:sldId id="649" r:id="rId115"/>
    <p:sldId id="650" r:id="rId116"/>
    <p:sldId id="651" r:id="rId117"/>
    <p:sldId id="652" r:id="rId118"/>
    <p:sldId id="653" r:id="rId119"/>
    <p:sldId id="654" r:id="rId120"/>
    <p:sldId id="655" r:id="rId121"/>
    <p:sldId id="656" r:id="rId122"/>
    <p:sldId id="657" r:id="rId123"/>
    <p:sldId id="577" r:id="rId124"/>
    <p:sldId id="497" r:id="rId125"/>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92836" autoAdjust="0"/>
  </p:normalViewPr>
  <p:slideViewPr>
    <p:cSldViewPr snapToGrid="0" snapToObjects="1">
      <p:cViewPr varScale="1">
        <p:scale>
          <a:sx n="111" d="100"/>
          <a:sy n="111" d="100"/>
        </p:scale>
        <p:origin x="86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_rels/data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png"/><Relationship Id="rId1" Type="http://schemas.openxmlformats.org/officeDocument/2006/relationships/image" Target="../media/image69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C9A73E-7D5C-C74C-A5E3-B04E23BEA5D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ECE5AF8E-8FAD-6345-8710-700E0FF49923}">
      <dgm:prSet/>
      <dgm:spPr/>
      <dgm:t>
        <a:bodyPr/>
        <a:lstStyle/>
        <a:p>
          <a:r>
            <a:rPr lang="ru-RU"/>
            <a:t>Говорят, что </a:t>
          </a:r>
          <a:r>
            <a:rPr lang="ru-RU" i="1"/>
            <a:t>компьютерная программа обучается на опыте </a:t>
          </a:r>
          <a:r>
            <a:rPr lang="en-US" i="1"/>
            <a:t>E</a:t>
          </a:r>
          <a:r>
            <a:rPr lang="en-US"/>
            <a:t> </a:t>
          </a:r>
          <a:r>
            <a:rPr lang="ru-RU"/>
            <a:t>относительно некоторого класса задач </a:t>
          </a:r>
          <a:r>
            <a:rPr lang="en-US" i="1"/>
            <a:t>T</a:t>
          </a:r>
          <a:r>
            <a:rPr lang="en-US"/>
            <a:t> </a:t>
          </a:r>
          <a:r>
            <a:rPr lang="ru-RU"/>
            <a:t>и меры качества </a:t>
          </a:r>
          <a:r>
            <a:rPr lang="en-US" i="1"/>
            <a:t>P</a:t>
          </a:r>
          <a:r>
            <a:rPr lang="en-US"/>
            <a:t>, </a:t>
          </a:r>
          <a:r>
            <a:rPr lang="ru-RU"/>
            <a:t>если ее качество на задачах, принадлежащих </a:t>
          </a:r>
          <a:r>
            <a:rPr lang="en-US" i="1"/>
            <a:t>T</a:t>
          </a:r>
          <a:r>
            <a:rPr lang="en-US"/>
            <a:t>, </a:t>
          </a:r>
          <a:r>
            <a:rPr lang="ru-RU"/>
            <a:t>измеренное в соответствии с </a:t>
          </a:r>
          <a:r>
            <a:rPr lang="en-US" i="1"/>
            <a:t>P</a:t>
          </a:r>
          <a:r>
            <a:rPr lang="en-US"/>
            <a:t>, </a:t>
          </a:r>
          <a:r>
            <a:rPr lang="ru-RU"/>
            <a:t>улучшается с увеличением опыта </a:t>
          </a:r>
          <a:r>
            <a:rPr lang="en-US" i="1"/>
            <a:t>E</a:t>
          </a:r>
          <a:r>
            <a:rPr lang="ru-RU"/>
            <a:t>.</a:t>
          </a:r>
        </a:p>
      </dgm:t>
    </dgm:pt>
    <dgm:pt modelId="{A3D62560-7A66-6643-94F2-0B7D0AB500F5}" type="parTrans" cxnId="{2412F92D-B1D8-3A40-87CB-C0140130FE87}">
      <dgm:prSet/>
      <dgm:spPr/>
      <dgm:t>
        <a:bodyPr/>
        <a:lstStyle/>
        <a:p>
          <a:endParaRPr lang="ru-RU"/>
        </a:p>
      </dgm:t>
    </dgm:pt>
    <dgm:pt modelId="{C8516409-41E2-3C42-846F-8CADB98E3CFF}" type="sibTrans" cxnId="{2412F92D-B1D8-3A40-87CB-C0140130FE87}">
      <dgm:prSet/>
      <dgm:spPr/>
      <dgm:t>
        <a:bodyPr/>
        <a:lstStyle/>
        <a:p>
          <a:endParaRPr lang="ru-RU"/>
        </a:p>
      </dgm:t>
    </dgm:pt>
    <dgm:pt modelId="{06EB41BA-822A-6940-8E32-85456CBBE3A2}">
      <dgm:prSet/>
      <dgm:spPr/>
      <dgm:t>
        <a:bodyPr/>
        <a:lstStyle/>
        <a:p>
          <a:r>
            <a:rPr lang="ru-RU"/>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gm:t>
    </dgm:pt>
    <dgm:pt modelId="{634E2BC2-889F-9447-BF8D-D89657FEBBFD}" type="parTrans" cxnId="{3C85D323-5DC8-B742-B290-E69C61CEDB4F}">
      <dgm:prSet/>
      <dgm:spPr/>
      <dgm:t>
        <a:bodyPr/>
        <a:lstStyle/>
        <a:p>
          <a:endParaRPr lang="ru-RU"/>
        </a:p>
      </dgm:t>
    </dgm:pt>
    <dgm:pt modelId="{E9E6D3A3-8DD6-B345-848C-03AA4FDE0770}" type="sibTrans" cxnId="{3C85D323-5DC8-B742-B290-E69C61CEDB4F}">
      <dgm:prSet/>
      <dgm:spPr/>
      <dgm:t>
        <a:bodyPr/>
        <a:lstStyle/>
        <a:p>
          <a:endParaRPr lang="ru-RU"/>
        </a:p>
      </dgm:t>
    </dgm:pt>
    <dgm:pt modelId="{AD9F1706-C9B5-B74D-8FFB-FF13C2A5C2CD}" type="pres">
      <dgm:prSet presAssocID="{3DC9A73E-7D5C-C74C-A5E3-B04E23BEA5D7}" presName="linear" presStyleCnt="0">
        <dgm:presLayoutVars>
          <dgm:animLvl val="lvl"/>
          <dgm:resizeHandles val="exact"/>
        </dgm:presLayoutVars>
      </dgm:prSet>
      <dgm:spPr/>
    </dgm:pt>
    <dgm:pt modelId="{70E4551D-A56F-7343-9221-15AF24E65234}" type="pres">
      <dgm:prSet presAssocID="{ECE5AF8E-8FAD-6345-8710-700E0FF49923}" presName="parentText" presStyleLbl="node1" presStyleIdx="0" presStyleCnt="2">
        <dgm:presLayoutVars>
          <dgm:chMax val="0"/>
          <dgm:bulletEnabled val="1"/>
        </dgm:presLayoutVars>
      </dgm:prSet>
      <dgm:spPr/>
    </dgm:pt>
    <dgm:pt modelId="{1FB1AF0D-FA56-5B4B-96A4-B704D8165E1E}" type="pres">
      <dgm:prSet presAssocID="{C8516409-41E2-3C42-846F-8CADB98E3CFF}" presName="spacer" presStyleCnt="0"/>
      <dgm:spPr/>
    </dgm:pt>
    <dgm:pt modelId="{62F92D7C-025A-8E4E-848B-4BC0B9482EB0}" type="pres">
      <dgm:prSet presAssocID="{06EB41BA-822A-6940-8E32-85456CBBE3A2}" presName="parentText" presStyleLbl="node1" presStyleIdx="1" presStyleCnt="2">
        <dgm:presLayoutVars>
          <dgm:chMax val="0"/>
          <dgm:bulletEnabled val="1"/>
        </dgm:presLayoutVars>
      </dgm:prSet>
      <dgm:spPr/>
    </dgm:pt>
  </dgm:ptLst>
  <dgm:cxnLst>
    <dgm:cxn modelId="{C2F86A19-CDD6-1841-AA95-184192618EFC}" type="presOf" srcId="{3DC9A73E-7D5C-C74C-A5E3-B04E23BEA5D7}" destId="{AD9F1706-C9B5-B74D-8FFB-FF13C2A5C2CD}" srcOrd="0" destOrd="0" presId="urn:microsoft.com/office/officeart/2005/8/layout/vList2"/>
    <dgm:cxn modelId="{3C85D323-5DC8-B742-B290-E69C61CEDB4F}" srcId="{3DC9A73E-7D5C-C74C-A5E3-B04E23BEA5D7}" destId="{06EB41BA-822A-6940-8E32-85456CBBE3A2}" srcOrd="1" destOrd="0" parTransId="{634E2BC2-889F-9447-BF8D-D89657FEBBFD}" sibTransId="{E9E6D3A3-8DD6-B345-848C-03AA4FDE0770}"/>
    <dgm:cxn modelId="{2412F92D-B1D8-3A40-87CB-C0140130FE87}" srcId="{3DC9A73E-7D5C-C74C-A5E3-B04E23BEA5D7}" destId="{ECE5AF8E-8FAD-6345-8710-700E0FF49923}" srcOrd="0" destOrd="0" parTransId="{A3D62560-7A66-6643-94F2-0B7D0AB500F5}" sibTransId="{C8516409-41E2-3C42-846F-8CADB98E3CFF}"/>
    <dgm:cxn modelId="{FF769E95-5D03-5244-8435-089A8BB7C460}" type="presOf" srcId="{ECE5AF8E-8FAD-6345-8710-700E0FF49923}" destId="{70E4551D-A56F-7343-9221-15AF24E65234}" srcOrd="0" destOrd="0" presId="urn:microsoft.com/office/officeart/2005/8/layout/vList2"/>
    <dgm:cxn modelId="{1229EBE9-ACE8-F04A-A020-CD751A5B5964}" type="presOf" srcId="{06EB41BA-822A-6940-8E32-85456CBBE3A2}" destId="{62F92D7C-025A-8E4E-848B-4BC0B9482EB0}" srcOrd="0" destOrd="0" presId="urn:microsoft.com/office/officeart/2005/8/layout/vList2"/>
    <dgm:cxn modelId="{FE7E4DD5-7F49-F443-886F-A6EE7E172AEC}" type="presParOf" srcId="{AD9F1706-C9B5-B74D-8FFB-FF13C2A5C2CD}" destId="{70E4551D-A56F-7343-9221-15AF24E65234}" srcOrd="0" destOrd="0" presId="urn:microsoft.com/office/officeart/2005/8/layout/vList2"/>
    <dgm:cxn modelId="{78168DD8-D63D-E947-969D-B29A9B711E39}" type="presParOf" srcId="{AD9F1706-C9B5-B74D-8FFB-FF13C2A5C2CD}" destId="{1FB1AF0D-FA56-5B4B-96A4-B704D8165E1E}" srcOrd="1" destOrd="0" presId="urn:microsoft.com/office/officeart/2005/8/layout/vList2"/>
    <dgm:cxn modelId="{1DCD98CA-24F6-2F43-B7ED-4A110768B76E}" type="presParOf" srcId="{AD9F1706-C9B5-B74D-8FFB-FF13C2A5C2CD}" destId="{62F92D7C-025A-8E4E-848B-4BC0B9482E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F7A45-4264-DE43-BEBA-75E0BC4D9ADA}" type="doc">
      <dgm:prSet loTypeId="urn:microsoft.com/office/officeart/2005/8/layout/orgChart1" loCatId="relationship" qsTypeId="urn:microsoft.com/office/officeart/2005/8/quickstyle/simple1" qsCatId="simple" csTypeId="urn:microsoft.com/office/officeart/2005/8/colors/accent1_2" csCatId="accent1" phldr="1"/>
      <dgm:spPr/>
      <dgm:t>
        <a:bodyPr/>
        <a:lstStyle/>
        <a:p>
          <a:endParaRPr lang="ru-RU"/>
        </a:p>
      </dgm:t>
    </dgm:pt>
    <dgm:pt modelId="{51A06B99-AA8A-A24B-9B07-0A4532ACDE17}">
      <dgm:prSet/>
      <dgm:spPr/>
      <dgm:t>
        <a:bodyPr/>
        <a:lstStyle/>
        <a:p>
          <a:r>
            <a:rPr lang="ru-RU" dirty="0"/>
            <a:t>Обучение с учителем</a:t>
          </a:r>
        </a:p>
        <a:p>
          <a:r>
            <a:rPr lang="ru-RU" dirty="0"/>
            <a:t>(</a:t>
          </a:r>
          <a:r>
            <a:rPr lang="en-US" dirty="0"/>
            <a:t>Supervised</a:t>
          </a:r>
          <a:r>
            <a:rPr lang="ru-RU" dirty="0"/>
            <a:t>)</a:t>
          </a:r>
        </a:p>
      </dgm:t>
    </dgm:pt>
    <dgm:pt modelId="{EC0FA608-AF87-484E-AA12-299FA2D9513E}" type="parTrans" cxnId="{E47B96FE-2B31-014C-98C1-27B60F19AC7A}">
      <dgm:prSet/>
      <dgm:spPr/>
      <dgm:t>
        <a:bodyPr/>
        <a:lstStyle/>
        <a:p>
          <a:endParaRPr lang="ru-RU"/>
        </a:p>
      </dgm:t>
    </dgm:pt>
    <dgm:pt modelId="{52378872-94EC-2743-8294-C22BBD7D2E0A}" type="sibTrans" cxnId="{E47B96FE-2B31-014C-98C1-27B60F19AC7A}">
      <dgm:prSet/>
      <dgm:spPr/>
      <dgm:t>
        <a:bodyPr/>
        <a:lstStyle/>
        <a:p>
          <a:endParaRPr lang="ru-RU"/>
        </a:p>
      </dgm:t>
    </dgm:pt>
    <dgm:pt modelId="{15E1D399-6C73-6342-AC72-D14ED521A6F9}">
      <dgm:prSet/>
      <dgm:spPr/>
      <dgm:t>
        <a:bodyPr/>
        <a:lstStyle/>
        <a:p>
          <a:r>
            <a:rPr lang="ru-RU" dirty="0"/>
            <a:t>Обучение без учителя</a:t>
          </a:r>
          <a:endParaRPr lang="en-US" dirty="0"/>
        </a:p>
        <a:p>
          <a:r>
            <a:rPr lang="ru-RU" dirty="0"/>
            <a:t>(</a:t>
          </a:r>
          <a:r>
            <a:rPr lang="en-US" dirty="0"/>
            <a:t>Unsupervised</a:t>
          </a:r>
          <a:r>
            <a:rPr lang="ru-RU" dirty="0"/>
            <a:t>)</a:t>
          </a:r>
        </a:p>
      </dgm:t>
    </dgm:pt>
    <dgm:pt modelId="{531C4935-A520-EA4F-AE98-3CD0069E6D96}" type="parTrans" cxnId="{F881E755-F132-244D-941B-D99D646F8FFE}">
      <dgm:prSet/>
      <dgm:spPr/>
      <dgm:t>
        <a:bodyPr/>
        <a:lstStyle/>
        <a:p>
          <a:endParaRPr lang="ru-RU"/>
        </a:p>
      </dgm:t>
    </dgm:pt>
    <dgm:pt modelId="{BD881E57-8807-6043-B859-F8F47A4F4657}" type="sibTrans" cxnId="{F881E755-F132-244D-941B-D99D646F8FFE}">
      <dgm:prSet/>
      <dgm:spPr/>
      <dgm:t>
        <a:bodyPr/>
        <a:lstStyle/>
        <a:p>
          <a:endParaRPr lang="ru-RU"/>
        </a:p>
      </dgm:t>
    </dgm:pt>
    <dgm:pt modelId="{3529F165-7EF8-0E4B-8145-13A11A8AEFAD}">
      <dgm:prSet/>
      <dgm:spPr/>
      <dgm:t>
        <a:bodyPr/>
        <a:lstStyle/>
        <a:p>
          <a:r>
            <a:rPr lang="ru-RU" dirty="0"/>
            <a:t>Обучение с подкреплением</a:t>
          </a:r>
          <a:endParaRPr lang="en-US" dirty="0"/>
        </a:p>
        <a:p>
          <a:r>
            <a:rPr lang="en-US" dirty="0"/>
            <a:t>(Reinforcement learning)</a:t>
          </a:r>
          <a:endParaRPr lang="ru-RU" dirty="0"/>
        </a:p>
      </dgm:t>
    </dgm:pt>
    <dgm:pt modelId="{1719C98D-CE35-D249-817C-FCF160BC7C95}" type="parTrans" cxnId="{EE5F1B26-5A99-9F45-9BA1-BD6FEFEBC97D}">
      <dgm:prSet/>
      <dgm:spPr/>
      <dgm:t>
        <a:bodyPr/>
        <a:lstStyle/>
        <a:p>
          <a:endParaRPr lang="ru-RU"/>
        </a:p>
      </dgm:t>
    </dgm:pt>
    <dgm:pt modelId="{205DC6D4-B544-C84C-BF1E-A2F9CC07270E}" type="sibTrans" cxnId="{EE5F1B26-5A99-9F45-9BA1-BD6FEFEBC97D}">
      <dgm:prSet/>
      <dgm:spPr/>
      <dgm:t>
        <a:bodyPr/>
        <a:lstStyle/>
        <a:p>
          <a:endParaRPr lang="ru-RU"/>
        </a:p>
      </dgm:t>
    </dgm:pt>
    <dgm:pt modelId="{E7BCD49E-6E10-5247-863D-ABE9A526ACF5}">
      <dgm:prSet/>
      <dgm:spPr/>
      <dgm:t>
        <a:bodyPr/>
        <a:lstStyle/>
        <a:p>
          <a:r>
            <a:rPr lang="ru-RU" dirty="0"/>
            <a:t>Машинное обучение</a:t>
          </a:r>
        </a:p>
      </dgm:t>
    </dgm:pt>
    <dgm:pt modelId="{C517CAD2-C0F1-0141-BEF1-E76895605979}" type="parTrans" cxnId="{EB1FC8E1-AFB1-0D4B-A38D-B48220E2FDEE}">
      <dgm:prSet/>
      <dgm:spPr/>
      <dgm:t>
        <a:bodyPr/>
        <a:lstStyle/>
        <a:p>
          <a:endParaRPr lang="ru-RU"/>
        </a:p>
      </dgm:t>
    </dgm:pt>
    <dgm:pt modelId="{D2EA2017-E0B7-FE42-933B-151A0D967AC4}" type="sibTrans" cxnId="{EB1FC8E1-AFB1-0D4B-A38D-B48220E2FDEE}">
      <dgm:prSet/>
      <dgm:spPr/>
      <dgm:t>
        <a:bodyPr/>
        <a:lstStyle/>
        <a:p>
          <a:endParaRPr lang="ru-RU"/>
        </a:p>
      </dgm:t>
    </dgm:pt>
    <dgm:pt modelId="{11DBFB48-D84E-3A49-965C-0C4D6CC36E4F}" type="pres">
      <dgm:prSet presAssocID="{20AF7A45-4264-DE43-BEBA-75E0BC4D9ADA}" presName="hierChild1" presStyleCnt="0">
        <dgm:presLayoutVars>
          <dgm:orgChart val="1"/>
          <dgm:chPref val="1"/>
          <dgm:dir/>
          <dgm:animOne val="branch"/>
          <dgm:animLvl val="lvl"/>
          <dgm:resizeHandles/>
        </dgm:presLayoutVars>
      </dgm:prSet>
      <dgm:spPr/>
    </dgm:pt>
    <dgm:pt modelId="{57ECF8D3-282A-9B4B-9EEE-33E2D5A34D2C}" type="pres">
      <dgm:prSet presAssocID="{E7BCD49E-6E10-5247-863D-ABE9A526ACF5}" presName="hierRoot1" presStyleCnt="0">
        <dgm:presLayoutVars>
          <dgm:hierBranch val="init"/>
        </dgm:presLayoutVars>
      </dgm:prSet>
      <dgm:spPr/>
    </dgm:pt>
    <dgm:pt modelId="{F8811C05-08C2-5841-8E6C-7AE1E13FBB23}" type="pres">
      <dgm:prSet presAssocID="{E7BCD49E-6E10-5247-863D-ABE9A526ACF5}" presName="rootComposite1" presStyleCnt="0"/>
      <dgm:spPr/>
    </dgm:pt>
    <dgm:pt modelId="{6908F0B9-8D06-4541-815C-7B1990E0F908}" type="pres">
      <dgm:prSet presAssocID="{E7BCD49E-6E10-5247-863D-ABE9A526ACF5}" presName="rootText1" presStyleLbl="node0" presStyleIdx="0" presStyleCnt="1">
        <dgm:presLayoutVars>
          <dgm:chPref val="3"/>
        </dgm:presLayoutVars>
      </dgm:prSet>
      <dgm:spPr/>
    </dgm:pt>
    <dgm:pt modelId="{D6566067-5C83-BA49-8A6A-484DB5A652E7}" type="pres">
      <dgm:prSet presAssocID="{E7BCD49E-6E10-5247-863D-ABE9A526ACF5}" presName="rootConnector1" presStyleLbl="node1" presStyleIdx="0" presStyleCnt="0"/>
      <dgm:spPr/>
    </dgm:pt>
    <dgm:pt modelId="{6569B52A-2798-0649-B129-09F7002D1109}" type="pres">
      <dgm:prSet presAssocID="{E7BCD49E-6E10-5247-863D-ABE9A526ACF5}" presName="hierChild2" presStyleCnt="0"/>
      <dgm:spPr/>
    </dgm:pt>
    <dgm:pt modelId="{043AE59E-97C2-464E-B037-FAEC4F81D1D1}" type="pres">
      <dgm:prSet presAssocID="{EC0FA608-AF87-484E-AA12-299FA2D9513E}" presName="Name37" presStyleLbl="parChTrans1D2" presStyleIdx="0" presStyleCnt="3"/>
      <dgm:spPr/>
    </dgm:pt>
    <dgm:pt modelId="{F7547E43-BB28-FF4E-90F9-A6D6E3319995}" type="pres">
      <dgm:prSet presAssocID="{51A06B99-AA8A-A24B-9B07-0A4532ACDE17}" presName="hierRoot2" presStyleCnt="0">
        <dgm:presLayoutVars>
          <dgm:hierBranch val="init"/>
        </dgm:presLayoutVars>
      </dgm:prSet>
      <dgm:spPr/>
    </dgm:pt>
    <dgm:pt modelId="{AF47D679-9697-9649-AF72-D4BA69DA3FAF}" type="pres">
      <dgm:prSet presAssocID="{51A06B99-AA8A-A24B-9B07-0A4532ACDE17}" presName="rootComposite" presStyleCnt="0"/>
      <dgm:spPr/>
    </dgm:pt>
    <dgm:pt modelId="{F97AE900-9DB1-4E42-9554-9580C6F9C767}" type="pres">
      <dgm:prSet presAssocID="{51A06B99-AA8A-A24B-9B07-0A4532ACDE17}" presName="rootText" presStyleLbl="node2" presStyleIdx="0" presStyleCnt="3">
        <dgm:presLayoutVars>
          <dgm:chPref val="3"/>
        </dgm:presLayoutVars>
      </dgm:prSet>
      <dgm:spPr/>
    </dgm:pt>
    <dgm:pt modelId="{02CCE573-E97D-7549-ABA2-51BE9C710CAB}" type="pres">
      <dgm:prSet presAssocID="{51A06B99-AA8A-A24B-9B07-0A4532ACDE17}" presName="rootConnector" presStyleLbl="node2" presStyleIdx="0" presStyleCnt="3"/>
      <dgm:spPr/>
    </dgm:pt>
    <dgm:pt modelId="{1F976D8E-74FC-E845-85BF-15A8262CA217}" type="pres">
      <dgm:prSet presAssocID="{51A06B99-AA8A-A24B-9B07-0A4532ACDE17}" presName="hierChild4" presStyleCnt="0"/>
      <dgm:spPr/>
    </dgm:pt>
    <dgm:pt modelId="{E1F442B5-EE17-C047-941C-48710819B269}" type="pres">
      <dgm:prSet presAssocID="{51A06B99-AA8A-A24B-9B07-0A4532ACDE17}" presName="hierChild5" presStyleCnt="0"/>
      <dgm:spPr/>
    </dgm:pt>
    <dgm:pt modelId="{F892CC60-F287-8D4B-9AB2-CECD026B3F59}" type="pres">
      <dgm:prSet presAssocID="{531C4935-A520-EA4F-AE98-3CD0069E6D96}" presName="Name37" presStyleLbl="parChTrans1D2" presStyleIdx="1" presStyleCnt="3"/>
      <dgm:spPr/>
    </dgm:pt>
    <dgm:pt modelId="{91968A88-940E-7948-BEE6-4D4DDDC0F451}" type="pres">
      <dgm:prSet presAssocID="{15E1D399-6C73-6342-AC72-D14ED521A6F9}" presName="hierRoot2" presStyleCnt="0">
        <dgm:presLayoutVars>
          <dgm:hierBranch val="init"/>
        </dgm:presLayoutVars>
      </dgm:prSet>
      <dgm:spPr/>
    </dgm:pt>
    <dgm:pt modelId="{4A496886-DDBA-0142-83AB-42242C2D58D8}" type="pres">
      <dgm:prSet presAssocID="{15E1D399-6C73-6342-AC72-D14ED521A6F9}" presName="rootComposite" presStyleCnt="0"/>
      <dgm:spPr/>
    </dgm:pt>
    <dgm:pt modelId="{EF33EFF4-6893-9A46-A244-D26FF86EEADF}" type="pres">
      <dgm:prSet presAssocID="{15E1D399-6C73-6342-AC72-D14ED521A6F9}" presName="rootText" presStyleLbl="node2" presStyleIdx="1" presStyleCnt="3">
        <dgm:presLayoutVars>
          <dgm:chPref val="3"/>
        </dgm:presLayoutVars>
      </dgm:prSet>
      <dgm:spPr/>
    </dgm:pt>
    <dgm:pt modelId="{C2122924-FC02-BC40-8433-5443D3A660E0}" type="pres">
      <dgm:prSet presAssocID="{15E1D399-6C73-6342-AC72-D14ED521A6F9}" presName="rootConnector" presStyleLbl="node2" presStyleIdx="1" presStyleCnt="3"/>
      <dgm:spPr/>
    </dgm:pt>
    <dgm:pt modelId="{98AEB150-8883-5442-9CCB-6061A59D9FCA}" type="pres">
      <dgm:prSet presAssocID="{15E1D399-6C73-6342-AC72-D14ED521A6F9}" presName="hierChild4" presStyleCnt="0"/>
      <dgm:spPr/>
    </dgm:pt>
    <dgm:pt modelId="{37BA6ABC-1D67-CE4C-94E2-97234939707F}" type="pres">
      <dgm:prSet presAssocID="{15E1D399-6C73-6342-AC72-D14ED521A6F9}" presName="hierChild5" presStyleCnt="0"/>
      <dgm:spPr/>
    </dgm:pt>
    <dgm:pt modelId="{6CA8A8C5-0D4A-0F48-8E4C-AD53371064C2}" type="pres">
      <dgm:prSet presAssocID="{1719C98D-CE35-D249-817C-FCF160BC7C95}" presName="Name37" presStyleLbl="parChTrans1D2" presStyleIdx="2" presStyleCnt="3"/>
      <dgm:spPr/>
    </dgm:pt>
    <dgm:pt modelId="{520F7C8A-4E61-C04D-8B6E-603524A8BDFE}" type="pres">
      <dgm:prSet presAssocID="{3529F165-7EF8-0E4B-8145-13A11A8AEFAD}" presName="hierRoot2" presStyleCnt="0">
        <dgm:presLayoutVars>
          <dgm:hierBranch val="init"/>
        </dgm:presLayoutVars>
      </dgm:prSet>
      <dgm:spPr/>
    </dgm:pt>
    <dgm:pt modelId="{23BC0F06-1BA2-C04D-80A2-91E3A5ED68B9}" type="pres">
      <dgm:prSet presAssocID="{3529F165-7EF8-0E4B-8145-13A11A8AEFAD}" presName="rootComposite" presStyleCnt="0"/>
      <dgm:spPr/>
    </dgm:pt>
    <dgm:pt modelId="{C7355EA6-372A-7C4B-A64A-BFA911CC8D09}" type="pres">
      <dgm:prSet presAssocID="{3529F165-7EF8-0E4B-8145-13A11A8AEFAD}" presName="rootText" presStyleLbl="node2" presStyleIdx="2" presStyleCnt="3">
        <dgm:presLayoutVars>
          <dgm:chPref val="3"/>
        </dgm:presLayoutVars>
      </dgm:prSet>
      <dgm:spPr/>
    </dgm:pt>
    <dgm:pt modelId="{58DE294D-2F8B-7047-87F0-63A96B4AD311}" type="pres">
      <dgm:prSet presAssocID="{3529F165-7EF8-0E4B-8145-13A11A8AEFAD}" presName="rootConnector" presStyleLbl="node2" presStyleIdx="2" presStyleCnt="3"/>
      <dgm:spPr/>
    </dgm:pt>
    <dgm:pt modelId="{5423C960-9739-5344-9703-F2CE4A3EF94C}" type="pres">
      <dgm:prSet presAssocID="{3529F165-7EF8-0E4B-8145-13A11A8AEFAD}" presName="hierChild4" presStyleCnt="0"/>
      <dgm:spPr/>
    </dgm:pt>
    <dgm:pt modelId="{EBFD4160-1A88-4B4E-BEAA-5530C9CEE154}" type="pres">
      <dgm:prSet presAssocID="{3529F165-7EF8-0E4B-8145-13A11A8AEFAD}" presName="hierChild5" presStyleCnt="0"/>
      <dgm:spPr/>
    </dgm:pt>
    <dgm:pt modelId="{30B69356-7BBB-5041-BEDB-95A4EB0999A4}" type="pres">
      <dgm:prSet presAssocID="{E7BCD49E-6E10-5247-863D-ABE9A526ACF5}" presName="hierChild3" presStyleCnt="0"/>
      <dgm:spPr/>
    </dgm:pt>
  </dgm:ptLst>
  <dgm:cxnLst>
    <dgm:cxn modelId="{EE5F1B26-5A99-9F45-9BA1-BD6FEFEBC97D}" srcId="{E7BCD49E-6E10-5247-863D-ABE9A526ACF5}" destId="{3529F165-7EF8-0E4B-8145-13A11A8AEFAD}" srcOrd="2" destOrd="0" parTransId="{1719C98D-CE35-D249-817C-FCF160BC7C95}" sibTransId="{205DC6D4-B544-C84C-BF1E-A2F9CC07270E}"/>
    <dgm:cxn modelId="{CBA59D3B-1C25-D446-9F2C-F8F01FDD7F8A}" type="presOf" srcId="{20AF7A45-4264-DE43-BEBA-75E0BC4D9ADA}" destId="{11DBFB48-D84E-3A49-965C-0C4D6CC36E4F}" srcOrd="0" destOrd="0" presId="urn:microsoft.com/office/officeart/2005/8/layout/orgChart1"/>
    <dgm:cxn modelId="{1DD55844-A561-AF42-BADC-EFE28A5E20F9}" type="presOf" srcId="{E7BCD49E-6E10-5247-863D-ABE9A526ACF5}" destId="{D6566067-5C83-BA49-8A6A-484DB5A652E7}" srcOrd="1" destOrd="0" presId="urn:microsoft.com/office/officeart/2005/8/layout/orgChart1"/>
    <dgm:cxn modelId="{EE78C54D-52E0-B34A-A68D-F76FA832E1C0}" type="presOf" srcId="{51A06B99-AA8A-A24B-9B07-0A4532ACDE17}" destId="{02CCE573-E97D-7549-ABA2-51BE9C710CAB}" srcOrd="1" destOrd="0" presId="urn:microsoft.com/office/officeart/2005/8/layout/orgChart1"/>
    <dgm:cxn modelId="{AFE3EA4D-DDB7-A544-8854-B3A84026490F}" type="presOf" srcId="{531C4935-A520-EA4F-AE98-3CD0069E6D96}" destId="{F892CC60-F287-8D4B-9AB2-CECD026B3F59}" srcOrd="0" destOrd="0" presId="urn:microsoft.com/office/officeart/2005/8/layout/orgChart1"/>
    <dgm:cxn modelId="{7EA81052-418E-6D42-98B8-97C69028E04F}" type="presOf" srcId="{E7BCD49E-6E10-5247-863D-ABE9A526ACF5}" destId="{6908F0B9-8D06-4541-815C-7B1990E0F908}" srcOrd="0" destOrd="0" presId="urn:microsoft.com/office/officeart/2005/8/layout/orgChart1"/>
    <dgm:cxn modelId="{F881E755-F132-244D-941B-D99D646F8FFE}" srcId="{E7BCD49E-6E10-5247-863D-ABE9A526ACF5}" destId="{15E1D399-6C73-6342-AC72-D14ED521A6F9}" srcOrd="1" destOrd="0" parTransId="{531C4935-A520-EA4F-AE98-3CD0069E6D96}" sibTransId="{BD881E57-8807-6043-B859-F8F47A4F4657}"/>
    <dgm:cxn modelId="{05AE9B5E-38FF-1343-A5C2-0923F77344AE}" type="presOf" srcId="{3529F165-7EF8-0E4B-8145-13A11A8AEFAD}" destId="{C7355EA6-372A-7C4B-A64A-BFA911CC8D09}" srcOrd="0" destOrd="0" presId="urn:microsoft.com/office/officeart/2005/8/layout/orgChart1"/>
    <dgm:cxn modelId="{E11E9C72-8766-064B-B9BE-E4FFC44215AE}" type="presOf" srcId="{1719C98D-CE35-D249-817C-FCF160BC7C95}" destId="{6CA8A8C5-0D4A-0F48-8E4C-AD53371064C2}" srcOrd="0" destOrd="0" presId="urn:microsoft.com/office/officeart/2005/8/layout/orgChart1"/>
    <dgm:cxn modelId="{64EC3BA5-0B84-6341-A3F6-101105390993}" type="presOf" srcId="{51A06B99-AA8A-A24B-9B07-0A4532ACDE17}" destId="{F97AE900-9DB1-4E42-9554-9580C6F9C767}" srcOrd="0" destOrd="0" presId="urn:microsoft.com/office/officeart/2005/8/layout/orgChart1"/>
    <dgm:cxn modelId="{A78745B2-02D8-9840-A510-FF823C26BFEC}" type="presOf" srcId="{EC0FA608-AF87-484E-AA12-299FA2D9513E}" destId="{043AE59E-97C2-464E-B037-FAEC4F81D1D1}" srcOrd="0" destOrd="0" presId="urn:microsoft.com/office/officeart/2005/8/layout/orgChart1"/>
    <dgm:cxn modelId="{30F6CADB-C9B2-FE4C-A3B1-76BBA5212C73}" type="presOf" srcId="{15E1D399-6C73-6342-AC72-D14ED521A6F9}" destId="{EF33EFF4-6893-9A46-A244-D26FF86EEADF}" srcOrd="0" destOrd="0" presId="urn:microsoft.com/office/officeart/2005/8/layout/orgChart1"/>
    <dgm:cxn modelId="{EB1FC8E1-AFB1-0D4B-A38D-B48220E2FDEE}" srcId="{20AF7A45-4264-DE43-BEBA-75E0BC4D9ADA}" destId="{E7BCD49E-6E10-5247-863D-ABE9A526ACF5}" srcOrd="0" destOrd="0" parTransId="{C517CAD2-C0F1-0141-BEF1-E76895605979}" sibTransId="{D2EA2017-E0B7-FE42-933B-151A0D967AC4}"/>
    <dgm:cxn modelId="{A69DFDED-7BE2-6343-BCEF-4A8B7CAFD2F5}" type="presOf" srcId="{3529F165-7EF8-0E4B-8145-13A11A8AEFAD}" destId="{58DE294D-2F8B-7047-87F0-63A96B4AD311}" srcOrd="1" destOrd="0" presId="urn:microsoft.com/office/officeart/2005/8/layout/orgChart1"/>
    <dgm:cxn modelId="{73DAFBF8-4198-7447-8E76-214AAF824286}" type="presOf" srcId="{15E1D399-6C73-6342-AC72-D14ED521A6F9}" destId="{C2122924-FC02-BC40-8433-5443D3A660E0}" srcOrd="1" destOrd="0" presId="urn:microsoft.com/office/officeart/2005/8/layout/orgChart1"/>
    <dgm:cxn modelId="{E47B96FE-2B31-014C-98C1-27B60F19AC7A}" srcId="{E7BCD49E-6E10-5247-863D-ABE9A526ACF5}" destId="{51A06B99-AA8A-A24B-9B07-0A4532ACDE17}" srcOrd="0" destOrd="0" parTransId="{EC0FA608-AF87-484E-AA12-299FA2D9513E}" sibTransId="{52378872-94EC-2743-8294-C22BBD7D2E0A}"/>
    <dgm:cxn modelId="{7AAEE661-B5D2-EC4B-80D6-3C0756DBB452}" type="presParOf" srcId="{11DBFB48-D84E-3A49-965C-0C4D6CC36E4F}" destId="{57ECF8D3-282A-9B4B-9EEE-33E2D5A34D2C}" srcOrd="0" destOrd="0" presId="urn:microsoft.com/office/officeart/2005/8/layout/orgChart1"/>
    <dgm:cxn modelId="{B166AED6-7CD5-8D4F-BB91-8766ADC12A64}" type="presParOf" srcId="{57ECF8D3-282A-9B4B-9EEE-33E2D5A34D2C}" destId="{F8811C05-08C2-5841-8E6C-7AE1E13FBB23}" srcOrd="0" destOrd="0" presId="urn:microsoft.com/office/officeart/2005/8/layout/orgChart1"/>
    <dgm:cxn modelId="{15720532-9519-054A-B536-26965CAC5641}" type="presParOf" srcId="{F8811C05-08C2-5841-8E6C-7AE1E13FBB23}" destId="{6908F0B9-8D06-4541-815C-7B1990E0F908}" srcOrd="0" destOrd="0" presId="urn:microsoft.com/office/officeart/2005/8/layout/orgChart1"/>
    <dgm:cxn modelId="{24E3A918-9765-904B-A28A-62D6C99EC38A}" type="presParOf" srcId="{F8811C05-08C2-5841-8E6C-7AE1E13FBB23}" destId="{D6566067-5C83-BA49-8A6A-484DB5A652E7}" srcOrd="1" destOrd="0" presId="urn:microsoft.com/office/officeart/2005/8/layout/orgChart1"/>
    <dgm:cxn modelId="{DD01D1D5-A297-474C-9769-7D09D4AB2E8A}" type="presParOf" srcId="{57ECF8D3-282A-9B4B-9EEE-33E2D5A34D2C}" destId="{6569B52A-2798-0649-B129-09F7002D1109}" srcOrd="1" destOrd="0" presId="urn:microsoft.com/office/officeart/2005/8/layout/orgChart1"/>
    <dgm:cxn modelId="{02E3A6C2-B9EE-DF4A-ADC6-A265DAE050F0}" type="presParOf" srcId="{6569B52A-2798-0649-B129-09F7002D1109}" destId="{043AE59E-97C2-464E-B037-FAEC4F81D1D1}" srcOrd="0" destOrd="0" presId="urn:microsoft.com/office/officeart/2005/8/layout/orgChart1"/>
    <dgm:cxn modelId="{A0F216AA-3513-5F4D-AD5E-B4756062AF9C}" type="presParOf" srcId="{6569B52A-2798-0649-B129-09F7002D1109}" destId="{F7547E43-BB28-FF4E-90F9-A6D6E3319995}" srcOrd="1" destOrd="0" presId="urn:microsoft.com/office/officeart/2005/8/layout/orgChart1"/>
    <dgm:cxn modelId="{6BFEA298-0B1E-6348-84EE-A9C5AAB56126}" type="presParOf" srcId="{F7547E43-BB28-FF4E-90F9-A6D6E3319995}" destId="{AF47D679-9697-9649-AF72-D4BA69DA3FAF}" srcOrd="0" destOrd="0" presId="urn:microsoft.com/office/officeart/2005/8/layout/orgChart1"/>
    <dgm:cxn modelId="{AD675297-ED2D-1941-8723-2A7A2B2FC8FC}" type="presParOf" srcId="{AF47D679-9697-9649-AF72-D4BA69DA3FAF}" destId="{F97AE900-9DB1-4E42-9554-9580C6F9C767}" srcOrd="0" destOrd="0" presId="urn:microsoft.com/office/officeart/2005/8/layout/orgChart1"/>
    <dgm:cxn modelId="{40957548-C7C1-F44F-BBC4-D14FD77F7E9A}" type="presParOf" srcId="{AF47D679-9697-9649-AF72-D4BA69DA3FAF}" destId="{02CCE573-E97D-7549-ABA2-51BE9C710CAB}" srcOrd="1" destOrd="0" presId="urn:microsoft.com/office/officeart/2005/8/layout/orgChart1"/>
    <dgm:cxn modelId="{907CB123-66B0-1944-818A-9C1818B95591}" type="presParOf" srcId="{F7547E43-BB28-FF4E-90F9-A6D6E3319995}" destId="{1F976D8E-74FC-E845-85BF-15A8262CA217}" srcOrd="1" destOrd="0" presId="urn:microsoft.com/office/officeart/2005/8/layout/orgChart1"/>
    <dgm:cxn modelId="{650E2FDB-E1DD-2244-8046-BC42834C703F}" type="presParOf" srcId="{F7547E43-BB28-FF4E-90F9-A6D6E3319995}" destId="{E1F442B5-EE17-C047-941C-48710819B269}" srcOrd="2" destOrd="0" presId="urn:microsoft.com/office/officeart/2005/8/layout/orgChart1"/>
    <dgm:cxn modelId="{5F43326E-B038-D24E-AB8F-6F5BC51CAB6F}" type="presParOf" srcId="{6569B52A-2798-0649-B129-09F7002D1109}" destId="{F892CC60-F287-8D4B-9AB2-CECD026B3F59}" srcOrd="2" destOrd="0" presId="urn:microsoft.com/office/officeart/2005/8/layout/orgChart1"/>
    <dgm:cxn modelId="{2F3E8157-0177-E44D-8649-DA08F1A14DA0}" type="presParOf" srcId="{6569B52A-2798-0649-B129-09F7002D1109}" destId="{91968A88-940E-7948-BEE6-4D4DDDC0F451}" srcOrd="3" destOrd="0" presId="urn:microsoft.com/office/officeart/2005/8/layout/orgChart1"/>
    <dgm:cxn modelId="{C034E5BB-40DC-F444-9FA2-8772A968A5AD}" type="presParOf" srcId="{91968A88-940E-7948-BEE6-4D4DDDC0F451}" destId="{4A496886-DDBA-0142-83AB-42242C2D58D8}" srcOrd="0" destOrd="0" presId="urn:microsoft.com/office/officeart/2005/8/layout/orgChart1"/>
    <dgm:cxn modelId="{694A72F0-6B51-B840-B5D9-F307682BEFC8}" type="presParOf" srcId="{4A496886-DDBA-0142-83AB-42242C2D58D8}" destId="{EF33EFF4-6893-9A46-A244-D26FF86EEADF}" srcOrd="0" destOrd="0" presId="urn:microsoft.com/office/officeart/2005/8/layout/orgChart1"/>
    <dgm:cxn modelId="{977B17A2-27EE-BA43-8440-65E3D2E10A80}" type="presParOf" srcId="{4A496886-DDBA-0142-83AB-42242C2D58D8}" destId="{C2122924-FC02-BC40-8433-5443D3A660E0}" srcOrd="1" destOrd="0" presId="urn:microsoft.com/office/officeart/2005/8/layout/orgChart1"/>
    <dgm:cxn modelId="{F9AA9EEE-872C-8848-A8F8-5B5817D9EB58}" type="presParOf" srcId="{91968A88-940E-7948-BEE6-4D4DDDC0F451}" destId="{98AEB150-8883-5442-9CCB-6061A59D9FCA}" srcOrd="1" destOrd="0" presId="urn:microsoft.com/office/officeart/2005/8/layout/orgChart1"/>
    <dgm:cxn modelId="{6264B7DC-4B75-7F41-8C47-539D0181D4C7}" type="presParOf" srcId="{91968A88-940E-7948-BEE6-4D4DDDC0F451}" destId="{37BA6ABC-1D67-CE4C-94E2-97234939707F}" srcOrd="2" destOrd="0" presId="urn:microsoft.com/office/officeart/2005/8/layout/orgChart1"/>
    <dgm:cxn modelId="{C964DE5E-AC0F-8548-8703-8978EBB38736}" type="presParOf" srcId="{6569B52A-2798-0649-B129-09F7002D1109}" destId="{6CA8A8C5-0D4A-0F48-8E4C-AD53371064C2}" srcOrd="4" destOrd="0" presId="urn:microsoft.com/office/officeart/2005/8/layout/orgChart1"/>
    <dgm:cxn modelId="{2D923E54-0884-374A-9D42-00EBD352AB88}" type="presParOf" srcId="{6569B52A-2798-0649-B129-09F7002D1109}" destId="{520F7C8A-4E61-C04D-8B6E-603524A8BDFE}" srcOrd="5" destOrd="0" presId="urn:microsoft.com/office/officeart/2005/8/layout/orgChart1"/>
    <dgm:cxn modelId="{8F07937D-DAA1-6B45-8D8D-1A9B1B28090D}" type="presParOf" srcId="{520F7C8A-4E61-C04D-8B6E-603524A8BDFE}" destId="{23BC0F06-1BA2-C04D-80A2-91E3A5ED68B9}" srcOrd="0" destOrd="0" presId="urn:microsoft.com/office/officeart/2005/8/layout/orgChart1"/>
    <dgm:cxn modelId="{F33E218C-2CAD-A949-9FBB-CC692104EE53}" type="presParOf" srcId="{23BC0F06-1BA2-C04D-80A2-91E3A5ED68B9}" destId="{C7355EA6-372A-7C4B-A64A-BFA911CC8D09}" srcOrd="0" destOrd="0" presId="urn:microsoft.com/office/officeart/2005/8/layout/orgChart1"/>
    <dgm:cxn modelId="{20DBA361-1480-554F-ACE7-A320EA9BD195}" type="presParOf" srcId="{23BC0F06-1BA2-C04D-80A2-91E3A5ED68B9}" destId="{58DE294D-2F8B-7047-87F0-63A96B4AD311}" srcOrd="1" destOrd="0" presId="urn:microsoft.com/office/officeart/2005/8/layout/orgChart1"/>
    <dgm:cxn modelId="{3F0A31FB-A27E-7B45-B10B-B8012D728DD3}" type="presParOf" srcId="{520F7C8A-4E61-C04D-8B6E-603524A8BDFE}" destId="{5423C960-9739-5344-9703-F2CE4A3EF94C}" srcOrd="1" destOrd="0" presId="urn:microsoft.com/office/officeart/2005/8/layout/orgChart1"/>
    <dgm:cxn modelId="{2ABAF33C-DF4B-3C41-A519-17CA50A62479}" type="presParOf" srcId="{520F7C8A-4E61-C04D-8B6E-603524A8BDFE}" destId="{EBFD4160-1A88-4B4E-BEAA-5530C9CEE154}" srcOrd="2" destOrd="0" presId="urn:microsoft.com/office/officeart/2005/8/layout/orgChart1"/>
    <dgm:cxn modelId="{09D78311-51C9-7A47-8F66-A791F8061CEA}" type="presParOf" srcId="{57ECF8D3-282A-9B4B-9EEE-33E2D5A34D2C}" destId="{30B69356-7BBB-5041-BEDB-95A4EB0999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C409E4-09E9-5649-8568-02F7CECFCD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D266F1EA-BB1B-9D49-87F5-6CF3E0E71D6F}">
      <dgm:prSet/>
      <dgm:spPr/>
      <dgm:t>
        <a:bodyPr/>
        <a:lstStyle/>
        <a:p>
          <a:r>
            <a:rPr lang="ru-RU"/>
            <a:t>Регрессия</a:t>
          </a:r>
        </a:p>
      </dgm:t>
    </dgm:pt>
    <dgm:pt modelId="{E00DD2E6-70D2-E64F-ADF7-E4CFBD3BE9A0}" type="parTrans" cxnId="{BDB7ACD4-0DA6-8A4C-9DB0-CA4248CBEA76}">
      <dgm:prSet/>
      <dgm:spPr/>
      <dgm:t>
        <a:bodyPr/>
        <a:lstStyle/>
        <a:p>
          <a:endParaRPr lang="ru-RU"/>
        </a:p>
      </dgm:t>
    </dgm:pt>
    <dgm:pt modelId="{0274A0A2-7DA8-4A48-AF11-3A3536583D66}" type="sibTrans" cxnId="{BDB7ACD4-0DA6-8A4C-9DB0-CA4248CBEA76}">
      <dgm:prSet/>
      <dgm:spPr/>
      <dgm:t>
        <a:bodyPr/>
        <a:lstStyle/>
        <a:p>
          <a:endParaRPr lang="ru-RU"/>
        </a:p>
      </dgm:t>
    </dgm:pt>
    <dgm:pt modelId="{FF0B6BB4-E70F-FF46-A8B6-B25C84EF609D}">
      <dgm:prSet/>
      <dgm:spPr/>
      <dgm:t>
        <a:bodyPr/>
        <a:lstStyle/>
        <a:p>
          <a:r>
            <a:rPr lang="ru-RU"/>
            <a:t>Классификация</a:t>
          </a:r>
        </a:p>
      </dgm:t>
    </dgm:pt>
    <dgm:pt modelId="{DD21EF93-4278-3645-9DE6-D8DDBB8DE110}" type="parTrans" cxnId="{9B8A9163-A6F6-5441-BCF8-AA0D9C330300}">
      <dgm:prSet/>
      <dgm:spPr/>
      <dgm:t>
        <a:bodyPr/>
        <a:lstStyle/>
        <a:p>
          <a:endParaRPr lang="ru-RU"/>
        </a:p>
      </dgm:t>
    </dgm:pt>
    <dgm:pt modelId="{0F270BF0-D720-2948-A3C9-5FE2326181BA}" type="sibTrans" cxnId="{9B8A9163-A6F6-5441-BCF8-AA0D9C330300}">
      <dgm:prSet/>
      <dgm:spPr/>
      <dgm:t>
        <a:bodyPr/>
        <a:lstStyle/>
        <a:p>
          <a:endParaRPr lang="ru-RU"/>
        </a:p>
      </dgm:t>
    </dgm:pt>
    <dgm:pt modelId="{8190DDA3-580C-594D-AE1E-5EB7DA4773AD}">
      <dgm:prSet/>
      <dgm:spPr/>
      <dgm:t>
        <a:bodyPr/>
        <a:lstStyle/>
        <a:p>
          <a:r>
            <a:rPr lang="ru-RU"/>
            <a:t>Ранжирование</a:t>
          </a:r>
        </a:p>
      </dgm:t>
    </dgm:pt>
    <dgm:pt modelId="{F1305C91-6C7E-B34D-9999-F725630832F2}" type="parTrans" cxnId="{DA1A4C94-43CD-D940-B08D-CCB4518ACAF6}">
      <dgm:prSet/>
      <dgm:spPr/>
      <dgm:t>
        <a:bodyPr/>
        <a:lstStyle/>
        <a:p>
          <a:endParaRPr lang="ru-RU"/>
        </a:p>
      </dgm:t>
    </dgm:pt>
    <dgm:pt modelId="{61C2DDA6-1249-A241-8503-B54EFA8B7B35}" type="sibTrans" cxnId="{DA1A4C94-43CD-D940-B08D-CCB4518ACAF6}">
      <dgm:prSet/>
      <dgm:spPr/>
      <dgm:t>
        <a:bodyPr/>
        <a:lstStyle/>
        <a:p>
          <a:endParaRPr lang="ru-RU"/>
        </a:p>
      </dgm:t>
    </dgm:pt>
    <dgm:pt modelId="{7C2AF3EC-7037-874C-B016-3126F8B48E98}">
      <dgm:prSet/>
      <dgm:spPr/>
      <dgm:t>
        <a:bodyPr/>
        <a:lstStyle/>
        <a:p>
          <a:r>
            <a:rPr lang="ru-RU"/>
            <a:t>Кластеризация</a:t>
          </a:r>
        </a:p>
      </dgm:t>
    </dgm:pt>
    <dgm:pt modelId="{84A27631-F180-9947-9848-6001E4071483}" type="parTrans" cxnId="{C5B9F255-5CAD-3746-A9DC-523DFB4792F8}">
      <dgm:prSet/>
      <dgm:spPr/>
      <dgm:t>
        <a:bodyPr/>
        <a:lstStyle/>
        <a:p>
          <a:endParaRPr lang="ru-RU"/>
        </a:p>
      </dgm:t>
    </dgm:pt>
    <dgm:pt modelId="{92DE4002-E062-CC4F-A7CE-316EE09E82EF}" type="sibTrans" cxnId="{C5B9F255-5CAD-3746-A9DC-523DFB4792F8}">
      <dgm:prSet/>
      <dgm:spPr/>
      <dgm:t>
        <a:bodyPr/>
        <a:lstStyle/>
        <a:p>
          <a:endParaRPr lang="ru-RU"/>
        </a:p>
      </dgm:t>
    </dgm:pt>
    <dgm:pt modelId="{5191D4B0-E951-D14A-9EBB-AB0026319EA2}">
      <dgm:prSet/>
      <dgm:spPr/>
      <dgm:t>
        <a:bodyPr/>
        <a:lstStyle/>
        <a:p>
          <a:r>
            <a:rPr lang="ru-RU"/>
            <a:t>Понижение размерности</a:t>
          </a:r>
        </a:p>
      </dgm:t>
    </dgm:pt>
    <dgm:pt modelId="{E0F9B852-827D-A74C-B7BE-F54C4EC5D331}" type="parTrans" cxnId="{A96DC317-6152-C642-892C-332E9E5D5A81}">
      <dgm:prSet/>
      <dgm:spPr/>
      <dgm:t>
        <a:bodyPr/>
        <a:lstStyle/>
        <a:p>
          <a:endParaRPr lang="ru-RU"/>
        </a:p>
      </dgm:t>
    </dgm:pt>
    <dgm:pt modelId="{DB807491-46C8-DA42-8914-BC3A6237DDA2}" type="sibTrans" cxnId="{A96DC317-6152-C642-892C-332E9E5D5A81}">
      <dgm:prSet/>
      <dgm:spPr/>
      <dgm:t>
        <a:bodyPr/>
        <a:lstStyle/>
        <a:p>
          <a:endParaRPr lang="ru-RU"/>
        </a:p>
      </dgm:t>
    </dgm:pt>
    <dgm:pt modelId="{8E6DB446-2DD9-9F47-AC15-EDD64D14C9DF}" type="pres">
      <dgm:prSet presAssocID="{B3C409E4-09E9-5649-8568-02F7CECFCD42}" presName="linear" presStyleCnt="0">
        <dgm:presLayoutVars>
          <dgm:animLvl val="lvl"/>
          <dgm:resizeHandles val="exact"/>
        </dgm:presLayoutVars>
      </dgm:prSet>
      <dgm:spPr/>
    </dgm:pt>
    <dgm:pt modelId="{3CC77194-F702-1645-82E0-DE5C4FCF1718}" type="pres">
      <dgm:prSet presAssocID="{D266F1EA-BB1B-9D49-87F5-6CF3E0E71D6F}" presName="parentText" presStyleLbl="node1" presStyleIdx="0" presStyleCnt="5">
        <dgm:presLayoutVars>
          <dgm:chMax val="0"/>
          <dgm:bulletEnabled val="1"/>
        </dgm:presLayoutVars>
      </dgm:prSet>
      <dgm:spPr/>
    </dgm:pt>
    <dgm:pt modelId="{BC0B5D92-9D62-494E-87A9-620A805706B2}" type="pres">
      <dgm:prSet presAssocID="{0274A0A2-7DA8-4A48-AF11-3A3536583D66}" presName="spacer" presStyleCnt="0"/>
      <dgm:spPr/>
    </dgm:pt>
    <dgm:pt modelId="{6B2DA9EE-7D78-894C-B48C-6D479108FC99}" type="pres">
      <dgm:prSet presAssocID="{FF0B6BB4-E70F-FF46-A8B6-B25C84EF609D}" presName="parentText" presStyleLbl="node1" presStyleIdx="1" presStyleCnt="5">
        <dgm:presLayoutVars>
          <dgm:chMax val="0"/>
          <dgm:bulletEnabled val="1"/>
        </dgm:presLayoutVars>
      </dgm:prSet>
      <dgm:spPr/>
    </dgm:pt>
    <dgm:pt modelId="{0B3D75F6-701C-9C49-AAEA-2EEA3EEF06FF}" type="pres">
      <dgm:prSet presAssocID="{0F270BF0-D720-2948-A3C9-5FE2326181BA}" presName="spacer" presStyleCnt="0"/>
      <dgm:spPr/>
    </dgm:pt>
    <dgm:pt modelId="{6BE0DB6D-A2BB-2848-B343-1B50777E7663}" type="pres">
      <dgm:prSet presAssocID="{8190DDA3-580C-594D-AE1E-5EB7DA4773AD}" presName="parentText" presStyleLbl="node1" presStyleIdx="2" presStyleCnt="5">
        <dgm:presLayoutVars>
          <dgm:chMax val="0"/>
          <dgm:bulletEnabled val="1"/>
        </dgm:presLayoutVars>
      </dgm:prSet>
      <dgm:spPr/>
    </dgm:pt>
    <dgm:pt modelId="{1FF059F6-DAB8-494C-909F-B53A36AFC776}" type="pres">
      <dgm:prSet presAssocID="{61C2DDA6-1249-A241-8503-B54EFA8B7B35}" presName="spacer" presStyleCnt="0"/>
      <dgm:spPr/>
    </dgm:pt>
    <dgm:pt modelId="{10E34177-5FC6-FF43-89BF-B8103C9F4E3F}" type="pres">
      <dgm:prSet presAssocID="{7C2AF3EC-7037-874C-B016-3126F8B48E98}" presName="parentText" presStyleLbl="node1" presStyleIdx="3" presStyleCnt="5">
        <dgm:presLayoutVars>
          <dgm:chMax val="0"/>
          <dgm:bulletEnabled val="1"/>
        </dgm:presLayoutVars>
      </dgm:prSet>
      <dgm:spPr/>
    </dgm:pt>
    <dgm:pt modelId="{12288E16-D113-2C43-B1F1-F323516EFC62}" type="pres">
      <dgm:prSet presAssocID="{92DE4002-E062-CC4F-A7CE-316EE09E82EF}" presName="spacer" presStyleCnt="0"/>
      <dgm:spPr/>
    </dgm:pt>
    <dgm:pt modelId="{0493AC9C-E17B-454D-8C9E-8101432FE889}" type="pres">
      <dgm:prSet presAssocID="{5191D4B0-E951-D14A-9EBB-AB0026319EA2}" presName="parentText" presStyleLbl="node1" presStyleIdx="4" presStyleCnt="5">
        <dgm:presLayoutVars>
          <dgm:chMax val="0"/>
          <dgm:bulletEnabled val="1"/>
        </dgm:presLayoutVars>
      </dgm:prSet>
      <dgm:spPr/>
    </dgm:pt>
  </dgm:ptLst>
  <dgm:cxnLst>
    <dgm:cxn modelId="{A96DC317-6152-C642-892C-332E9E5D5A81}" srcId="{B3C409E4-09E9-5649-8568-02F7CECFCD42}" destId="{5191D4B0-E951-D14A-9EBB-AB0026319EA2}" srcOrd="4" destOrd="0" parTransId="{E0F9B852-827D-A74C-B7BE-F54C4EC5D331}" sibTransId="{DB807491-46C8-DA42-8914-BC3A6237DDA2}"/>
    <dgm:cxn modelId="{B8FF582A-6A27-E247-88EB-470A4FC16299}" type="presOf" srcId="{B3C409E4-09E9-5649-8568-02F7CECFCD42}" destId="{8E6DB446-2DD9-9F47-AC15-EDD64D14C9DF}" srcOrd="0" destOrd="0" presId="urn:microsoft.com/office/officeart/2005/8/layout/vList2"/>
    <dgm:cxn modelId="{5274494B-13DD-BF45-AD79-091D564A6922}" type="presOf" srcId="{8190DDA3-580C-594D-AE1E-5EB7DA4773AD}" destId="{6BE0DB6D-A2BB-2848-B343-1B50777E7663}" srcOrd="0" destOrd="0" presId="urn:microsoft.com/office/officeart/2005/8/layout/vList2"/>
    <dgm:cxn modelId="{C5B9F255-5CAD-3746-A9DC-523DFB4792F8}" srcId="{B3C409E4-09E9-5649-8568-02F7CECFCD42}" destId="{7C2AF3EC-7037-874C-B016-3126F8B48E98}" srcOrd="3" destOrd="0" parTransId="{84A27631-F180-9947-9848-6001E4071483}" sibTransId="{92DE4002-E062-CC4F-A7CE-316EE09E82EF}"/>
    <dgm:cxn modelId="{A78EE75C-8F6B-334C-8C21-490296DD04D6}" type="presOf" srcId="{5191D4B0-E951-D14A-9EBB-AB0026319EA2}" destId="{0493AC9C-E17B-454D-8C9E-8101432FE889}" srcOrd="0" destOrd="0" presId="urn:microsoft.com/office/officeart/2005/8/layout/vList2"/>
    <dgm:cxn modelId="{9B8A9163-A6F6-5441-BCF8-AA0D9C330300}" srcId="{B3C409E4-09E9-5649-8568-02F7CECFCD42}" destId="{FF0B6BB4-E70F-FF46-A8B6-B25C84EF609D}" srcOrd="1" destOrd="0" parTransId="{DD21EF93-4278-3645-9DE6-D8DDBB8DE110}" sibTransId="{0F270BF0-D720-2948-A3C9-5FE2326181BA}"/>
    <dgm:cxn modelId="{C4519967-D9A8-BD48-A331-44EAB5E9C4B1}" type="presOf" srcId="{D266F1EA-BB1B-9D49-87F5-6CF3E0E71D6F}" destId="{3CC77194-F702-1645-82E0-DE5C4FCF1718}" srcOrd="0" destOrd="0" presId="urn:microsoft.com/office/officeart/2005/8/layout/vList2"/>
    <dgm:cxn modelId="{76585A6F-3429-6544-9B08-A53002E8833E}" type="presOf" srcId="{FF0B6BB4-E70F-FF46-A8B6-B25C84EF609D}" destId="{6B2DA9EE-7D78-894C-B48C-6D479108FC99}" srcOrd="0" destOrd="0" presId="urn:microsoft.com/office/officeart/2005/8/layout/vList2"/>
    <dgm:cxn modelId="{DA1A4C94-43CD-D940-B08D-CCB4518ACAF6}" srcId="{B3C409E4-09E9-5649-8568-02F7CECFCD42}" destId="{8190DDA3-580C-594D-AE1E-5EB7DA4773AD}" srcOrd="2" destOrd="0" parTransId="{F1305C91-6C7E-B34D-9999-F725630832F2}" sibTransId="{61C2DDA6-1249-A241-8503-B54EFA8B7B35}"/>
    <dgm:cxn modelId="{BDB7ACD4-0DA6-8A4C-9DB0-CA4248CBEA76}" srcId="{B3C409E4-09E9-5649-8568-02F7CECFCD42}" destId="{D266F1EA-BB1B-9D49-87F5-6CF3E0E71D6F}" srcOrd="0" destOrd="0" parTransId="{E00DD2E6-70D2-E64F-ADF7-E4CFBD3BE9A0}" sibTransId="{0274A0A2-7DA8-4A48-AF11-3A3536583D66}"/>
    <dgm:cxn modelId="{7D2DD7DF-3808-2C4F-A1AB-33F4D94705CE}" type="presOf" srcId="{7C2AF3EC-7037-874C-B016-3126F8B48E98}" destId="{10E34177-5FC6-FF43-89BF-B8103C9F4E3F}" srcOrd="0" destOrd="0" presId="urn:microsoft.com/office/officeart/2005/8/layout/vList2"/>
    <dgm:cxn modelId="{07A0B34A-24DF-5643-BB66-A8383892CC45}" type="presParOf" srcId="{8E6DB446-2DD9-9F47-AC15-EDD64D14C9DF}" destId="{3CC77194-F702-1645-82E0-DE5C4FCF1718}" srcOrd="0" destOrd="0" presId="urn:microsoft.com/office/officeart/2005/8/layout/vList2"/>
    <dgm:cxn modelId="{484DB3DE-D05A-6647-98A6-BAF6D242422D}" type="presParOf" srcId="{8E6DB446-2DD9-9F47-AC15-EDD64D14C9DF}" destId="{BC0B5D92-9D62-494E-87A9-620A805706B2}" srcOrd="1" destOrd="0" presId="urn:microsoft.com/office/officeart/2005/8/layout/vList2"/>
    <dgm:cxn modelId="{65DF61AA-EDB3-2F48-8657-D6D7D32AE8D8}" type="presParOf" srcId="{8E6DB446-2DD9-9F47-AC15-EDD64D14C9DF}" destId="{6B2DA9EE-7D78-894C-B48C-6D479108FC99}" srcOrd="2" destOrd="0" presId="urn:microsoft.com/office/officeart/2005/8/layout/vList2"/>
    <dgm:cxn modelId="{4DF132FC-5F8D-3C46-A8C3-AE197F56E814}" type="presParOf" srcId="{8E6DB446-2DD9-9F47-AC15-EDD64D14C9DF}" destId="{0B3D75F6-701C-9C49-AAEA-2EEA3EEF06FF}" srcOrd="3" destOrd="0" presId="urn:microsoft.com/office/officeart/2005/8/layout/vList2"/>
    <dgm:cxn modelId="{B110A863-1B81-FE46-8272-BFFE8AEBEA1E}" type="presParOf" srcId="{8E6DB446-2DD9-9F47-AC15-EDD64D14C9DF}" destId="{6BE0DB6D-A2BB-2848-B343-1B50777E7663}" srcOrd="4" destOrd="0" presId="urn:microsoft.com/office/officeart/2005/8/layout/vList2"/>
    <dgm:cxn modelId="{029AE474-14D5-394F-95F4-3DAC5DC07371}" type="presParOf" srcId="{8E6DB446-2DD9-9F47-AC15-EDD64D14C9DF}" destId="{1FF059F6-DAB8-494C-909F-B53A36AFC776}" srcOrd="5" destOrd="0" presId="urn:microsoft.com/office/officeart/2005/8/layout/vList2"/>
    <dgm:cxn modelId="{9E91266A-395A-7E49-8421-3F7C3CC2BB08}" type="presParOf" srcId="{8E6DB446-2DD9-9F47-AC15-EDD64D14C9DF}" destId="{10E34177-5FC6-FF43-89BF-B8103C9F4E3F}" srcOrd="6" destOrd="0" presId="urn:microsoft.com/office/officeart/2005/8/layout/vList2"/>
    <dgm:cxn modelId="{BE9DB6F4-7660-8641-A9BE-452FAE9026F9}" type="presParOf" srcId="{8E6DB446-2DD9-9F47-AC15-EDD64D14C9DF}" destId="{12288E16-D113-2C43-B1F1-F323516EFC62}" srcOrd="7" destOrd="0" presId="urn:microsoft.com/office/officeart/2005/8/layout/vList2"/>
    <dgm:cxn modelId="{8EDA5500-29B8-8947-943E-7A1D6567F433}" type="presParOf" srcId="{8E6DB446-2DD9-9F47-AC15-EDD64D14C9DF}" destId="{0493AC9C-E17B-454D-8C9E-8101432FE88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1A0AF4-46FE-2B45-AAEF-1A3AB6F77F6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7FEF4923-89AB-7D4A-9D8F-0DFB2F484468}">
      <dgm:prSet/>
      <dgm:spPr/>
      <dgm:t>
        <a:bodyPr/>
        <a:lstStyle/>
        <a:p>
          <a:r>
            <a:rPr lang="ru-RU"/>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gm:t>
    </dgm:pt>
    <dgm:pt modelId="{7874B184-B640-BF4F-8137-E9AF9519ED0B}" type="parTrans" cxnId="{E77D0378-4306-204A-A1A8-C929CC392859}">
      <dgm:prSet/>
      <dgm:spPr/>
      <dgm:t>
        <a:bodyPr/>
        <a:lstStyle/>
        <a:p>
          <a:endParaRPr lang="ru-RU"/>
        </a:p>
      </dgm:t>
    </dgm:pt>
    <dgm:pt modelId="{207D6FB1-3AA2-DC4E-9B15-DD09CB1BF3C3}" type="sibTrans" cxnId="{E77D0378-4306-204A-A1A8-C929CC392859}">
      <dgm:prSet/>
      <dgm:spPr/>
      <dgm:t>
        <a:bodyPr/>
        <a:lstStyle/>
        <a:p>
          <a:endParaRPr lang="ru-RU"/>
        </a:p>
      </dgm:t>
    </dgm:pt>
    <dgm:pt modelId="{2C848EF2-011A-3C40-94A6-0EBCA242B98A}">
      <dgm:prSet/>
      <dgm:spPr/>
      <dgm:t>
        <a:bodyPr/>
        <a:lstStyle/>
        <a:p>
          <a:r>
            <a:rPr lang="ru-RU"/>
            <a:t>Порядок полинома определяет количество свободных параметров в модели и тем самым определяет ее сложность. </a:t>
          </a:r>
        </a:p>
      </dgm:t>
    </dgm:pt>
    <dgm:pt modelId="{647CC9F1-1D90-954B-A2CC-825EEF27D0E5}" type="parTrans" cxnId="{E59A886E-2AB1-0C45-87A8-5B103C1C3305}">
      <dgm:prSet/>
      <dgm:spPr/>
      <dgm:t>
        <a:bodyPr/>
        <a:lstStyle/>
        <a:p>
          <a:endParaRPr lang="ru-RU"/>
        </a:p>
      </dgm:t>
    </dgm:pt>
    <dgm:pt modelId="{9D6850DA-3093-BC4D-ABAE-46DE8D5D8895}" type="sibTrans" cxnId="{E59A886E-2AB1-0C45-87A8-5B103C1C3305}">
      <dgm:prSet/>
      <dgm:spPr/>
      <dgm:t>
        <a:bodyPr/>
        <a:lstStyle/>
        <a:p>
          <a:endParaRPr lang="ru-RU"/>
        </a:p>
      </dgm:t>
    </dgm:pt>
    <dgm:pt modelId="{C82593DD-EEBD-5342-85A3-2B6BDDCDE90F}">
      <dgm:prSet/>
      <dgm:spPr/>
      <dgm:t>
        <a:bodyPr/>
        <a:lstStyle/>
        <a:p>
          <a:r>
            <a:rPr lang="ru-RU"/>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gm:t>
    </dgm:pt>
    <dgm:pt modelId="{C4C7252E-4680-7C48-BA27-E99DC5C1F572}" type="parTrans" cxnId="{3BFE3D7C-BEF3-C44C-95A9-0D86A6AEE3DE}">
      <dgm:prSet/>
      <dgm:spPr/>
      <dgm:t>
        <a:bodyPr/>
        <a:lstStyle/>
        <a:p>
          <a:endParaRPr lang="ru-RU"/>
        </a:p>
      </dgm:t>
    </dgm:pt>
    <dgm:pt modelId="{82EC0FE2-49F3-C445-8C79-650564E633EE}" type="sibTrans" cxnId="{3BFE3D7C-BEF3-C44C-95A9-0D86A6AEE3DE}">
      <dgm:prSet/>
      <dgm:spPr/>
      <dgm:t>
        <a:bodyPr/>
        <a:lstStyle/>
        <a:p>
          <a:endParaRPr lang="ru-RU"/>
        </a:p>
      </dgm:t>
    </dgm:pt>
    <dgm:pt modelId="{B7909EF4-D81F-7F4D-9800-FD6461C3EA7A}">
      <dgm:prSet/>
      <dgm:spPr/>
      <dgm:t>
        <a:bodyPr/>
        <a:lstStyle/>
        <a:p>
          <a:r>
            <a:rPr lang="ru-RU"/>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gm:t>
    </dgm:pt>
    <dgm:pt modelId="{539EA3E1-6C8C-7C43-A7E1-B7984F99AEF6}" type="parTrans" cxnId="{BE166781-BABB-7B40-8CFA-66C0EAEA789A}">
      <dgm:prSet/>
      <dgm:spPr/>
      <dgm:t>
        <a:bodyPr/>
        <a:lstStyle/>
        <a:p>
          <a:endParaRPr lang="ru-RU"/>
        </a:p>
      </dgm:t>
    </dgm:pt>
    <dgm:pt modelId="{32847C54-1C45-C64E-877B-B95BE8397194}" type="sibTrans" cxnId="{BE166781-BABB-7B40-8CFA-66C0EAEA789A}">
      <dgm:prSet/>
      <dgm:spPr/>
      <dgm:t>
        <a:bodyPr/>
        <a:lstStyle/>
        <a:p>
          <a:endParaRPr lang="ru-RU"/>
        </a:p>
      </dgm:t>
    </dgm:pt>
    <dgm:pt modelId="{3231FBF0-5764-F149-9E93-D28C3DFC8E1E}">
      <dgm:prSet/>
      <dgm:spPr/>
      <dgm:t>
        <a:bodyPr/>
        <a:lstStyle/>
        <a:p>
          <a:r>
            <a:rPr lang="ru-RU"/>
            <a:t>Следует рассмотреть ряд различных видов моделей, пытаясь найти лучшую для конкретного приложения.</a:t>
          </a:r>
        </a:p>
      </dgm:t>
    </dgm:pt>
    <dgm:pt modelId="{64DE8FCC-9C1E-824E-9C87-4F2758DB75C4}" type="parTrans" cxnId="{995EB698-2C77-5042-9B01-A34E41A4A9AF}">
      <dgm:prSet/>
      <dgm:spPr/>
      <dgm:t>
        <a:bodyPr/>
        <a:lstStyle/>
        <a:p>
          <a:endParaRPr lang="ru-RU"/>
        </a:p>
      </dgm:t>
    </dgm:pt>
    <dgm:pt modelId="{C9EB0F2B-5B9A-DC42-82D6-2B9A0FD1C705}" type="sibTrans" cxnId="{995EB698-2C77-5042-9B01-A34E41A4A9AF}">
      <dgm:prSet/>
      <dgm:spPr/>
      <dgm:t>
        <a:bodyPr/>
        <a:lstStyle/>
        <a:p>
          <a:endParaRPr lang="ru-RU"/>
        </a:p>
      </dgm:t>
    </dgm:pt>
    <dgm:pt modelId="{1C7203BC-90AD-124B-9988-2AC4AF9269E3}" type="pres">
      <dgm:prSet presAssocID="{D61A0AF4-46FE-2B45-AAEF-1A3AB6F77F6A}" presName="linear" presStyleCnt="0">
        <dgm:presLayoutVars>
          <dgm:animLvl val="lvl"/>
          <dgm:resizeHandles val="exact"/>
        </dgm:presLayoutVars>
      </dgm:prSet>
      <dgm:spPr/>
    </dgm:pt>
    <dgm:pt modelId="{31523D61-6ED8-2D46-AA95-3FF7781DED39}" type="pres">
      <dgm:prSet presAssocID="{7FEF4923-89AB-7D4A-9D8F-0DFB2F484468}" presName="parentText" presStyleLbl="node1" presStyleIdx="0" presStyleCnt="5">
        <dgm:presLayoutVars>
          <dgm:chMax val="0"/>
          <dgm:bulletEnabled val="1"/>
        </dgm:presLayoutVars>
      </dgm:prSet>
      <dgm:spPr/>
    </dgm:pt>
    <dgm:pt modelId="{6D230570-E7C1-1C46-875C-8AD0ED34004E}" type="pres">
      <dgm:prSet presAssocID="{207D6FB1-3AA2-DC4E-9B15-DD09CB1BF3C3}" presName="spacer" presStyleCnt="0"/>
      <dgm:spPr/>
    </dgm:pt>
    <dgm:pt modelId="{0DF312A6-B980-E44C-8346-4FBA657B3339}" type="pres">
      <dgm:prSet presAssocID="{2C848EF2-011A-3C40-94A6-0EBCA242B98A}" presName="parentText" presStyleLbl="node1" presStyleIdx="1" presStyleCnt="5">
        <dgm:presLayoutVars>
          <dgm:chMax val="0"/>
          <dgm:bulletEnabled val="1"/>
        </dgm:presLayoutVars>
      </dgm:prSet>
      <dgm:spPr/>
    </dgm:pt>
    <dgm:pt modelId="{E5828CA4-88C1-864C-A267-6A97CA8AD0AA}" type="pres">
      <dgm:prSet presAssocID="{9D6850DA-3093-BC4D-ABAE-46DE8D5D8895}" presName="spacer" presStyleCnt="0"/>
      <dgm:spPr/>
    </dgm:pt>
    <dgm:pt modelId="{4911C5EC-C059-D54C-A3C0-A58E1C5BF0E3}" type="pres">
      <dgm:prSet presAssocID="{C82593DD-EEBD-5342-85A3-2B6BDDCDE90F}" presName="parentText" presStyleLbl="node1" presStyleIdx="2" presStyleCnt="5">
        <dgm:presLayoutVars>
          <dgm:chMax val="0"/>
          <dgm:bulletEnabled val="1"/>
        </dgm:presLayoutVars>
      </dgm:prSet>
      <dgm:spPr/>
    </dgm:pt>
    <dgm:pt modelId="{A507EA3D-851A-1F49-B188-B6F417CAF72F}" type="pres">
      <dgm:prSet presAssocID="{82EC0FE2-49F3-C445-8C79-650564E633EE}" presName="spacer" presStyleCnt="0"/>
      <dgm:spPr/>
    </dgm:pt>
    <dgm:pt modelId="{B18C1D45-B8D0-F141-BAD0-765CD12D8466}" type="pres">
      <dgm:prSet presAssocID="{B7909EF4-D81F-7F4D-9800-FD6461C3EA7A}" presName="parentText" presStyleLbl="node1" presStyleIdx="3" presStyleCnt="5">
        <dgm:presLayoutVars>
          <dgm:chMax val="0"/>
          <dgm:bulletEnabled val="1"/>
        </dgm:presLayoutVars>
      </dgm:prSet>
      <dgm:spPr/>
    </dgm:pt>
    <dgm:pt modelId="{18050A0E-2EE3-8E48-9740-1FBAAC10B846}" type="pres">
      <dgm:prSet presAssocID="{32847C54-1C45-C64E-877B-B95BE8397194}" presName="spacer" presStyleCnt="0"/>
      <dgm:spPr/>
    </dgm:pt>
    <dgm:pt modelId="{33CE0521-CDA6-BC4C-949D-C5A997D1589B}" type="pres">
      <dgm:prSet presAssocID="{3231FBF0-5764-F149-9E93-D28C3DFC8E1E}" presName="parentText" presStyleLbl="node1" presStyleIdx="4" presStyleCnt="5">
        <dgm:presLayoutVars>
          <dgm:chMax val="0"/>
          <dgm:bulletEnabled val="1"/>
        </dgm:presLayoutVars>
      </dgm:prSet>
      <dgm:spPr/>
    </dgm:pt>
  </dgm:ptLst>
  <dgm:cxnLst>
    <dgm:cxn modelId="{AB5B9A15-1738-274F-90BF-D67748C7EBA7}" type="presOf" srcId="{3231FBF0-5764-F149-9E93-D28C3DFC8E1E}" destId="{33CE0521-CDA6-BC4C-949D-C5A997D1589B}" srcOrd="0" destOrd="0" presId="urn:microsoft.com/office/officeart/2005/8/layout/vList2"/>
    <dgm:cxn modelId="{C7DD0B5E-D673-4749-AAA4-CB6ED9DBBC15}" type="presOf" srcId="{D61A0AF4-46FE-2B45-AAEF-1A3AB6F77F6A}" destId="{1C7203BC-90AD-124B-9988-2AC4AF9269E3}" srcOrd="0" destOrd="0" presId="urn:microsoft.com/office/officeart/2005/8/layout/vList2"/>
    <dgm:cxn modelId="{E59A886E-2AB1-0C45-87A8-5B103C1C3305}" srcId="{D61A0AF4-46FE-2B45-AAEF-1A3AB6F77F6A}" destId="{2C848EF2-011A-3C40-94A6-0EBCA242B98A}" srcOrd="1" destOrd="0" parTransId="{647CC9F1-1D90-954B-A2CC-825EEF27D0E5}" sibTransId="{9D6850DA-3093-BC4D-ABAE-46DE8D5D8895}"/>
    <dgm:cxn modelId="{E77D0378-4306-204A-A1A8-C929CC392859}" srcId="{D61A0AF4-46FE-2B45-AAEF-1A3AB6F77F6A}" destId="{7FEF4923-89AB-7D4A-9D8F-0DFB2F484468}" srcOrd="0" destOrd="0" parTransId="{7874B184-B640-BF4F-8137-E9AF9519ED0B}" sibTransId="{207D6FB1-3AA2-DC4E-9B15-DD09CB1BF3C3}"/>
    <dgm:cxn modelId="{69F9D978-30D0-3948-BD22-E3D7922D15DA}" type="presOf" srcId="{2C848EF2-011A-3C40-94A6-0EBCA242B98A}" destId="{0DF312A6-B980-E44C-8346-4FBA657B3339}" srcOrd="0" destOrd="0" presId="urn:microsoft.com/office/officeart/2005/8/layout/vList2"/>
    <dgm:cxn modelId="{3BFE3D7C-BEF3-C44C-95A9-0D86A6AEE3DE}" srcId="{D61A0AF4-46FE-2B45-AAEF-1A3AB6F77F6A}" destId="{C82593DD-EEBD-5342-85A3-2B6BDDCDE90F}" srcOrd="2" destOrd="0" parTransId="{C4C7252E-4680-7C48-BA27-E99DC5C1F572}" sibTransId="{82EC0FE2-49F3-C445-8C79-650564E633EE}"/>
    <dgm:cxn modelId="{BE166781-BABB-7B40-8CFA-66C0EAEA789A}" srcId="{D61A0AF4-46FE-2B45-AAEF-1A3AB6F77F6A}" destId="{B7909EF4-D81F-7F4D-9800-FD6461C3EA7A}" srcOrd="3" destOrd="0" parTransId="{539EA3E1-6C8C-7C43-A7E1-B7984F99AEF6}" sibTransId="{32847C54-1C45-C64E-877B-B95BE8397194}"/>
    <dgm:cxn modelId="{8175E292-7C06-1E43-B4C7-6F47FC549FEC}" type="presOf" srcId="{B7909EF4-D81F-7F4D-9800-FD6461C3EA7A}" destId="{B18C1D45-B8D0-F141-BAD0-765CD12D8466}" srcOrd="0" destOrd="0" presId="urn:microsoft.com/office/officeart/2005/8/layout/vList2"/>
    <dgm:cxn modelId="{995EB698-2C77-5042-9B01-A34E41A4A9AF}" srcId="{D61A0AF4-46FE-2B45-AAEF-1A3AB6F77F6A}" destId="{3231FBF0-5764-F149-9E93-D28C3DFC8E1E}" srcOrd="4" destOrd="0" parTransId="{64DE8FCC-9C1E-824E-9C87-4F2758DB75C4}" sibTransId="{C9EB0F2B-5B9A-DC42-82D6-2B9A0FD1C705}"/>
    <dgm:cxn modelId="{40F82BA1-B65A-0744-8B92-856D86810235}" type="presOf" srcId="{7FEF4923-89AB-7D4A-9D8F-0DFB2F484468}" destId="{31523D61-6ED8-2D46-AA95-3FF7781DED39}" srcOrd="0" destOrd="0" presId="urn:microsoft.com/office/officeart/2005/8/layout/vList2"/>
    <dgm:cxn modelId="{D15CBFE0-48EB-924D-9AE7-E7B593B157AD}" type="presOf" srcId="{C82593DD-EEBD-5342-85A3-2B6BDDCDE90F}" destId="{4911C5EC-C059-D54C-A3C0-A58E1C5BF0E3}" srcOrd="0" destOrd="0" presId="urn:microsoft.com/office/officeart/2005/8/layout/vList2"/>
    <dgm:cxn modelId="{CD99D878-128B-FD47-958F-757A57AB8DE4}" type="presParOf" srcId="{1C7203BC-90AD-124B-9988-2AC4AF9269E3}" destId="{31523D61-6ED8-2D46-AA95-3FF7781DED39}" srcOrd="0" destOrd="0" presId="urn:microsoft.com/office/officeart/2005/8/layout/vList2"/>
    <dgm:cxn modelId="{38F0E2DB-E9D8-F54A-A7EC-0CE773FB84F8}" type="presParOf" srcId="{1C7203BC-90AD-124B-9988-2AC4AF9269E3}" destId="{6D230570-E7C1-1C46-875C-8AD0ED34004E}" srcOrd="1" destOrd="0" presId="urn:microsoft.com/office/officeart/2005/8/layout/vList2"/>
    <dgm:cxn modelId="{319E5F89-9FC8-4E49-83D5-2520E1893E60}" type="presParOf" srcId="{1C7203BC-90AD-124B-9988-2AC4AF9269E3}" destId="{0DF312A6-B980-E44C-8346-4FBA657B3339}" srcOrd="2" destOrd="0" presId="urn:microsoft.com/office/officeart/2005/8/layout/vList2"/>
    <dgm:cxn modelId="{E00B0341-CECC-1149-82E8-4D2FBCE407EF}" type="presParOf" srcId="{1C7203BC-90AD-124B-9988-2AC4AF9269E3}" destId="{E5828CA4-88C1-864C-A267-6A97CA8AD0AA}" srcOrd="3" destOrd="0" presId="urn:microsoft.com/office/officeart/2005/8/layout/vList2"/>
    <dgm:cxn modelId="{E45ACF96-2438-834B-8512-DF04536B725B}" type="presParOf" srcId="{1C7203BC-90AD-124B-9988-2AC4AF9269E3}" destId="{4911C5EC-C059-D54C-A3C0-A58E1C5BF0E3}" srcOrd="4" destOrd="0" presId="urn:microsoft.com/office/officeart/2005/8/layout/vList2"/>
    <dgm:cxn modelId="{9EF8C514-4E07-9E45-89E2-2BB3A5D2F981}" type="presParOf" srcId="{1C7203BC-90AD-124B-9988-2AC4AF9269E3}" destId="{A507EA3D-851A-1F49-B188-B6F417CAF72F}" srcOrd="5" destOrd="0" presId="urn:microsoft.com/office/officeart/2005/8/layout/vList2"/>
    <dgm:cxn modelId="{A32DF49E-3CA1-5946-B62D-2FAD610020E1}" type="presParOf" srcId="{1C7203BC-90AD-124B-9988-2AC4AF9269E3}" destId="{B18C1D45-B8D0-F141-BAD0-765CD12D8466}" srcOrd="6" destOrd="0" presId="urn:microsoft.com/office/officeart/2005/8/layout/vList2"/>
    <dgm:cxn modelId="{F744FEB9-0F7C-2D40-9232-FB5F29E50B88}" type="presParOf" srcId="{1C7203BC-90AD-124B-9988-2AC4AF9269E3}" destId="{18050A0E-2EE3-8E48-9740-1FBAAC10B846}" srcOrd="7" destOrd="0" presId="urn:microsoft.com/office/officeart/2005/8/layout/vList2"/>
    <dgm:cxn modelId="{4954275C-36B4-F24D-9D8E-9536E97C8043}" type="presParOf" srcId="{1C7203BC-90AD-124B-9988-2AC4AF9269E3}" destId="{33CE0521-CDA6-BC4C-949D-C5A997D1589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mc:AlternateContent xmlns:mc="http://schemas.openxmlformats.org/markup-compatibility/2006" xmlns:a14="http://schemas.microsoft.com/office/drawing/2010/main">
      <mc:Choice Requires="a14">
        <dgm:pt modelId="{99894E50-0B5C-7646-A70B-C5FEA2370111}">
          <dgm:prSet/>
          <dgm:spPr/>
          <dgm:t>
            <a:bodyPr/>
            <a:lstStyle/>
            <a:p>
              <a:r>
                <a:rPr lang="ru-RU"/>
                <a:t>Определение условных вероятностей классов </a:t>
              </a:r>
              <a14:m>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r>
                    <a:rPr lang="en-US" b="0" i="1">
                      <a:latin typeface="Cambria Math" panose="02040503050406030204" pitchFamily="18" charset="0"/>
                    </a:rPr>
                    <m:t>𝑥</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𝐶</m:t>
                      </m:r>
                    </m:e>
                    <m:sub>
                      <m:r>
                        <a:rPr lang="en-US" b="0" i="1">
                          <a:latin typeface="Cambria Math" panose="02040503050406030204" pitchFamily="18" charset="0"/>
                        </a:rPr>
                        <m:t>𝑘</m:t>
                      </m:r>
                    </m:sub>
                  </m:sSub>
                  <m:r>
                    <a:rPr lang="en-US" b="0" i="1">
                      <a:latin typeface="Cambria Math" panose="02040503050406030204" pitchFamily="18" charset="0"/>
                    </a:rPr>
                    <m:t> )</m:t>
                  </m:r>
                </m:oMath>
              </a14:m>
              <a:endParaRPr lang="ru-RU"/>
            </a:p>
          </dgm:t>
        </dgm:pt>
      </mc:Choice>
      <mc:Fallback xmlns="">
        <dgm:pt modelId="{99894E50-0B5C-7646-A70B-C5FEA2370111}">
          <dgm:prSet/>
          <dgm:spPr/>
          <dgm:t>
            <a:bodyPr/>
            <a:lstStyle/>
            <a:p>
              <a:r>
                <a:rPr lang="ru-RU"/>
                <a:t>Определение условных вероятностей классов </a:t>
              </a:r>
              <a:r>
                <a:rPr lang="en-US" b="0" i="0"/>
                <a:t>𝑝(𝑥/𝐶_𝑘  )</a:t>
              </a:r>
              <a:endParaRPr lang="ru-RU"/>
            </a:p>
          </dgm:t>
        </dgm:pt>
      </mc:Fallback>
    </mc:AlternateConten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mc:AlternateContent xmlns:mc="http://schemas.openxmlformats.org/markup-compatibility/2006" xmlns:a14="http://schemas.microsoft.com/office/drawing/2010/main">
      <mc:Choice Requires="a14">
        <dgm:pt modelId="{8BA78A9B-BC6A-6643-8ADE-12E99F3EE0C6}">
          <dgm:prSet/>
          <dgm:spPr/>
          <dgm:t>
            <a:bodyPr/>
            <a:lstStyle/>
            <a:p>
              <a:r>
                <a:rPr lang="ru-RU" dirty="0"/>
                <a:t>Вывод априорных вероятностей классов</a:t>
              </a:r>
              <a:r>
                <a:rPr lang="en-US" dirty="0"/>
                <a:t> </a:t>
              </a:r>
              <a14:m>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𝐶</m:t>
                      </m:r>
                    </m:e>
                    <m:sub>
                      <m:r>
                        <a:rPr lang="en-US" b="0" i="1">
                          <a:latin typeface="Cambria Math" panose="02040503050406030204" pitchFamily="18" charset="0"/>
                        </a:rPr>
                        <m:t>𝑘</m:t>
                      </m:r>
                    </m:sub>
                  </m:sSub>
                  <m:r>
                    <a:rPr lang="en-US" b="0" i="1">
                      <a:latin typeface="Cambria Math" panose="02040503050406030204" pitchFamily="18" charset="0"/>
                    </a:rPr>
                    <m:t> )</m:t>
                  </m:r>
                </m:oMath>
              </a14:m>
              <a:endParaRPr lang="ru-RU" dirty="0"/>
            </a:p>
          </dgm:t>
        </dgm:pt>
      </mc:Choice>
      <mc:Fallback xmlns="">
        <dgm:pt modelId="{8BA78A9B-BC6A-6643-8ADE-12E99F3EE0C6}">
          <dgm:prSet/>
          <dgm:spPr/>
          <dgm:t>
            <a:bodyPr/>
            <a:lstStyle/>
            <a:p>
              <a:r>
                <a:rPr lang="ru-RU" dirty="0"/>
                <a:t>Вывод априорных вероятностей классов</a:t>
              </a:r>
              <a:r>
                <a:rPr lang="en-US" dirty="0"/>
                <a:t> </a:t>
              </a:r>
              <a:r>
                <a:rPr lang="en-US" b="0" i="0"/>
                <a:t>𝑝(𝐶_𝑘  )</a:t>
              </a:r>
              <a:endParaRPr lang="ru-RU" dirty="0"/>
            </a:p>
          </dgm:t>
        </dgm:pt>
      </mc:Fallback>
    </mc:AlternateConten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mc:AlternateContent xmlns:mc="http://schemas.openxmlformats.org/markup-compatibility/2006" xmlns:a14="http://schemas.microsoft.com/office/drawing/2010/main">
      <mc:Choice Requires="a14">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14:m>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b="0" i="1">
                          <a:latin typeface="Cambria Math" panose="02040503050406030204" pitchFamily="18" charset="0"/>
                        </a:rPr>
                        <m:t>/</m:t>
                      </m:r>
                      <m:r>
                        <a:rPr lang="en-US" i="1">
                          <a:latin typeface="Cambria Math" panose="02040503050406030204" pitchFamily="18" charset="0"/>
                        </a:rPr>
                        <m:t>𝑥</m:t>
                      </m:r>
                    </m:e>
                  </m:d>
                  <m:r>
                    <a:rPr lang="en-US" b="0"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r>
                    <a:rPr lang="en-US" b="0"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b="0" i="1">
                      <a:latin typeface="Cambria Math" panose="02040503050406030204" pitchFamily="18" charset="0"/>
                    </a:rPr>
                    <m:t>𝑥</m:t>
                  </m:r>
                  <m:r>
                    <a:rPr lang="en-US" i="1">
                      <a:latin typeface="Cambria Math" panose="02040503050406030204" pitchFamily="18" charset="0"/>
                    </a:rPr>
                    <m:t>)</m:t>
                  </m:r>
                </m:oMath>
              </a14:m>
              <a:endParaRPr lang="ru-RU" dirty="0"/>
            </a:p>
          </dgm:t>
        </dgm:pt>
      </mc:Choice>
      <mc:Fallback xmlns="">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r>
                <a:rPr lang="en-US" b="0" i="0"/>
                <a:t>𝑝(</a:t>
              </a:r>
              <a:r>
                <a:rPr lang="en-US" i="0"/>
                <a:t>𝐶_𝑘</a:t>
              </a:r>
              <a:r>
                <a:rPr lang="en-US" b="0" i="0"/>
                <a:t>/</a:t>
              </a:r>
              <a:r>
                <a:rPr lang="en-US" i="0"/>
                <a:t>𝑥)</a:t>
              </a:r>
              <a:r>
                <a:rPr lang="en-US" b="0" i="0"/>
                <a:t>=</a:t>
              </a:r>
              <a:r>
                <a:rPr lang="en-US" i="0"/>
                <a:t>𝑝(𝑥/𝐶_𝑘)𝑝(𝐶_𝑘)</a:t>
              </a:r>
              <a:r>
                <a:rPr lang="en-US" b="0" i="0"/>
                <a:t>/</a:t>
              </a:r>
              <a:r>
                <a:rPr lang="en-US" i="0"/>
                <a:t>𝑝(</a:t>
              </a:r>
              <a:r>
                <a:rPr lang="en-US" b="0" i="0"/>
                <a:t>𝑥</a:t>
              </a:r>
              <a:r>
                <a:rPr lang="en-US" i="0"/>
                <a:t>)</a:t>
              </a:r>
              <a:endParaRPr lang="ru-RU" dirty="0"/>
            </a:p>
          </dgm:t>
        </dgm:pt>
      </mc:Fallback>
    </mc:AlternateConten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mc:AlternateContent xmlns:mc="http://schemas.openxmlformats.org/markup-compatibility/2006" xmlns:a14="http://schemas.microsoft.com/office/drawing/2010/main">
      <mc:Choice Requires="a14">
        <dgm:pt modelId="{66F54479-260A-EE4F-9CB0-8D2952DE76BF}">
          <dgm:prSet/>
          <dgm:spPr/>
          <dgm:t>
            <a:bodyPr/>
            <a:lstStyle/>
            <a:p>
              <a:r>
                <a:rPr lang="ru-RU"/>
                <a:t>Определение апостериорных вероятностей классов </a:t>
              </a:r>
              <a14:m>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b="0" i="1">
                          <a:latin typeface="Cambria Math" panose="02040503050406030204" pitchFamily="18" charset="0"/>
                        </a:rPr>
                        <m:t>/</m:t>
                      </m:r>
                      <m:r>
                        <a:rPr lang="en-US" i="1">
                          <a:latin typeface="Cambria Math" panose="02040503050406030204" pitchFamily="18" charset="0"/>
                        </a:rPr>
                        <m:t>𝑥</m:t>
                      </m:r>
                    </m:e>
                  </m:d>
                </m:oMath>
              </a14:m>
              <a:endParaRPr lang="ru-RU"/>
            </a:p>
          </dgm:t>
        </dgm:pt>
      </mc:Choice>
      <mc:Fallback xmlns="">
        <dgm:pt modelId="{66F54479-260A-EE4F-9CB0-8D2952DE76BF}">
          <dgm:prSet/>
          <dgm:spPr/>
          <dgm:t>
            <a:bodyPr/>
            <a:lstStyle/>
            <a:p>
              <a:r>
                <a:rPr lang="ru-RU"/>
                <a:t>Определение апостериорных вероятностей классов </a:t>
              </a:r>
              <a:r>
                <a:rPr lang="en-US" b="0" i="0"/>
                <a:t>𝑝(</a:t>
              </a:r>
              <a:r>
                <a:rPr lang="en-US" i="0"/>
                <a:t>𝐶_𝑘</a:t>
              </a:r>
              <a:r>
                <a:rPr lang="en-US" b="0" i="0"/>
                <a:t>/</a:t>
              </a:r>
              <a:r>
                <a:rPr lang="en-US" i="0"/>
                <a:t>𝑥)</a:t>
              </a:r>
              <a:endParaRPr lang="ru-RU"/>
            </a:p>
          </dgm:t>
        </dgm:pt>
      </mc:Fallback>
    </mc:AlternateConten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mc:AlternateContent xmlns:mc="http://schemas.openxmlformats.org/markup-compatibility/2006" xmlns:a14="http://schemas.microsoft.com/office/drawing/2010/main">
      <mc:Choice Requires="a14">
        <dgm:pt modelId="{FA50941C-7A8B-0B46-AB52-3D55BFD4F38D}">
          <dgm:prSet/>
          <dgm:spPr/>
          <dgm:t>
            <a:bodyPr/>
            <a:lstStyle/>
            <a:p>
              <a:r>
                <a:rPr lang="ru-RU" dirty="0"/>
                <a:t>Использование теории принятия решений для отнесения каждого нового </a:t>
              </a:r>
              <a14:m>
                <m:oMath xmlns:m="http://schemas.openxmlformats.org/officeDocument/2006/math">
                  <m:r>
                    <a:rPr lang="en-US" i="1">
                      <a:latin typeface="Cambria Math" panose="02040503050406030204" pitchFamily="18" charset="0"/>
                    </a:rPr>
                    <m:t>𝑥</m:t>
                  </m:r>
                </m:oMath>
              </a14:m>
              <a:r>
                <a:rPr lang="en-US" dirty="0"/>
                <a:t> </a:t>
              </a:r>
              <a:r>
                <a:rPr lang="ru-RU" dirty="0"/>
                <a:t>к одному из классов</a:t>
              </a:r>
            </a:p>
          </dgm:t>
        </dgm:pt>
      </mc:Choice>
      <mc:Fallback xmlns="">
        <dgm:pt modelId="{FA50941C-7A8B-0B46-AB52-3D55BFD4F38D}">
          <dgm:prSet/>
          <dgm:spPr/>
          <dgm:t>
            <a:bodyPr/>
            <a:lstStyle/>
            <a:p>
              <a:r>
                <a:rPr lang="ru-RU" dirty="0"/>
                <a:t>Использование теории принятия решений для отнесения каждого нового </a:t>
              </a:r>
              <a:r>
                <a:rPr lang="en-US" i="0">
                  <a:latin typeface="Cambria Math" panose="02040503050406030204" pitchFamily="18" charset="0"/>
                </a:rPr>
                <a:t>𝑥</a:t>
              </a:r>
              <a:r>
                <a:rPr lang="en-US" dirty="0"/>
                <a:t> </a:t>
              </a:r>
              <a:r>
                <a:rPr lang="ru-RU" dirty="0"/>
                <a:t>к одному из классов</a:t>
              </a:r>
            </a:p>
          </dgm:t>
        </dgm:pt>
      </mc:Fallback>
    </mc:AlternateConten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mc:AlternateContent xmlns:mc="http://schemas.openxmlformats.org/markup-compatibility/2006" xmlns:a14="http://schemas.microsoft.com/office/drawing/2010/main">
      <mc:Choice Requires="a14">
        <dgm:pt modelId="{1E42ADB5-1314-7B46-8B65-C162E4C7F340}">
          <dgm:prSet/>
          <dgm:spPr/>
          <dgm:t>
            <a:bodyPr/>
            <a:lstStyle/>
            <a:p>
              <a:r>
                <a:rPr lang="ru-RU" dirty="0"/>
                <a:t>Или сразу определять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ru-RU"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oMath>
              </a14:m>
              <a:r>
                <a:rPr lang="ru-RU" dirty="0"/>
                <a:t> и далее определять условные вероятности через нормировку</a:t>
              </a:r>
            </a:p>
          </dgm:t>
        </dgm:pt>
      </mc:Choice>
      <mc:Fallback xmlns="">
        <dgm:pt modelId="{1E42ADB5-1314-7B46-8B65-C162E4C7F340}">
          <dgm:prSet/>
          <dgm:spPr/>
          <dgm:t>
            <a:bodyPr/>
            <a:lstStyle/>
            <a:p>
              <a:r>
                <a:rPr lang="ru-RU" dirty="0"/>
                <a:t>Или сразу определять </a:t>
              </a:r>
              <a:r>
                <a:rPr lang="en-US" i="0"/>
                <a:t>𝑝(𝑥</a:t>
              </a:r>
              <a:r>
                <a:rPr lang="ru-RU" b="0" i="0"/>
                <a:t>,</a:t>
              </a:r>
              <a:r>
                <a:rPr lang="en-US" i="0"/>
                <a:t>𝐶_𝑘)</a:t>
              </a:r>
              <a:r>
                <a:rPr lang="ru-RU" dirty="0"/>
                <a:t> и далее определять условные вероятности через нормировку</a:t>
              </a:r>
            </a:p>
          </dgm:t>
        </dgm:pt>
      </mc:Fallback>
    </mc:AlternateConten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dirty="0"/>
            <a:t>В этом случае вероятности не играют никакой роли. Единая задача обучения.</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mc:AlternateContent xmlns:mc="http://schemas.openxmlformats.org/markup-compatibility/2006" xmlns:a14="http://schemas.microsoft.com/office/drawing/2010/main">
      <mc:Choice Requires="a14">
        <dgm:pt modelId="{807B5F4D-A7A1-CD45-BB91-259C2696BA48}">
          <dgm:prSet/>
          <dgm:spPr/>
          <dgm:t>
            <a:bodyPr/>
            <a:lstStyle/>
            <a:p>
              <a:r>
                <a:rPr lang="en-US" dirty="0"/>
                <a:t>f(x)</a:t>
              </a:r>
              <a:r>
                <a:rPr lang="ru-RU" dirty="0"/>
                <a:t> отображает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ru-RU" dirty="0"/>
                <a:t>на метку класса</a:t>
              </a:r>
            </a:p>
          </dgm:t>
        </dgm:pt>
      </mc:Choice>
      <mc:Fallback xmlns="">
        <dgm:pt modelId="{807B5F4D-A7A1-CD45-BB91-259C2696BA48}">
          <dgm:prSet/>
          <dgm:spPr/>
          <dgm:t>
            <a:bodyPr/>
            <a:lstStyle/>
            <a:p>
              <a:r>
                <a:rPr lang="en-US" dirty="0"/>
                <a:t>f(x)</a:t>
              </a:r>
              <a:r>
                <a:rPr lang="ru-RU" dirty="0"/>
                <a:t> отображает </a:t>
              </a:r>
              <a:r>
                <a:rPr lang="en-US" i="0">
                  <a:latin typeface="Cambria Math" panose="02040503050406030204" pitchFamily="18" charset="0"/>
                </a:rPr>
                <a:t>𝑥 </a:t>
              </a:r>
              <a:r>
                <a:rPr lang="ru-RU" dirty="0"/>
                <a:t>на метку класса</a:t>
              </a:r>
            </a:p>
          </dgm:t>
        </dgm:pt>
      </mc:Fallback>
    </mc:AlternateContent>
    <dgm:pt modelId="{01EED10F-C797-7144-8B26-CC60650837F0}" type="parTrans" cxnId="{BED8A6AC-035D-514F-A9EF-3CAE8E7EEDC9}">
      <dgm:prSet/>
      <dgm:spPr/>
      <dgm:t>
        <a:bodyPr/>
        <a:lstStyle/>
        <a:p>
          <a:endParaRPr lang="ru-RU"/>
        </a:p>
      </dgm:t>
    </dgm:pt>
    <dgm:pt modelId="{1150E7A5-3507-284A-9D70-C739D03172ED}" type="sibTrans" cxnId="{BED8A6AC-035D-514F-A9EF-3CAE8E7EEDC9}">
      <dgm:prSet/>
      <dgm:spPr/>
      <dgm:t>
        <a:bodyPr/>
        <a:lstStyle/>
        <a:p>
          <a:endParaRPr lang="ru-RU"/>
        </a:p>
      </dgm:t>
    </dgm:pt>
    <mc:AlternateContent xmlns:mc="http://schemas.openxmlformats.org/markup-compatibility/2006" xmlns:a14="http://schemas.microsoft.com/office/drawing/2010/main">
      <mc:Choice Requires="a14">
        <dgm:pt modelId="{4D9C7605-FB00-294C-B431-6CB6BD5AFB72}">
          <dgm:prSet/>
          <dgm:spPr/>
          <dgm:t>
            <a:bodyPr/>
            <a:lstStyle/>
            <a:p>
              <a:r>
                <a:rPr lang="ru-RU" dirty="0"/>
                <a:t>Использование теории принятия решений для отнесения каждого нового </a:t>
              </a:r>
              <a14:m>
                <m:oMath xmlns:m="http://schemas.openxmlformats.org/officeDocument/2006/math">
                  <m:r>
                    <a:rPr lang="en-US" i="1">
                      <a:latin typeface="Cambria Math" panose="02040503050406030204" pitchFamily="18" charset="0"/>
                    </a:rPr>
                    <m:t>𝑥</m:t>
                  </m:r>
                </m:oMath>
              </a14:m>
              <a:r>
                <a:rPr lang="en-US" dirty="0"/>
                <a:t> </a:t>
              </a:r>
              <a:r>
                <a:rPr lang="ru-RU" dirty="0"/>
                <a:t>к одному из классов</a:t>
              </a:r>
            </a:p>
          </dgm:t>
        </dgm:pt>
      </mc:Choice>
      <mc:Fallback xmlns="">
        <dgm:pt modelId="{4D9C7605-FB00-294C-B431-6CB6BD5AFB72}">
          <dgm:prSet/>
          <dgm:spPr/>
          <dgm:t>
            <a:bodyPr/>
            <a:lstStyle/>
            <a:p>
              <a:r>
                <a:rPr lang="ru-RU" dirty="0"/>
                <a:t>Использование теории принятия решений для отнесения каждого нового </a:t>
              </a:r>
              <a:r>
                <a:rPr lang="en-US" i="0">
                  <a:latin typeface="Cambria Math" panose="02040503050406030204" pitchFamily="18" charset="0"/>
                </a:rPr>
                <a:t>𝑥</a:t>
              </a:r>
              <a:r>
                <a:rPr lang="en-US" dirty="0"/>
                <a:t> </a:t>
              </a:r>
              <a:r>
                <a:rPr lang="ru-RU" dirty="0"/>
                <a:t>к одному из классов</a:t>
              </a:r>
            </a:p>
          </dgm:t>
        </dgm:pt>
      </mc:Fallback>
    </mc:AlternateContent>
    <dgm:pt modelId="{4188E3AF-CCAA-0D44-82C1-81FA196E6E96}" type="parTrans" cxnId="{728958F4-8CF7-FE4E-95E6-11DC426F24DA}">
      <dgm:prSet/>
      <dgm:spPr/>
      <dgm:t>
        <a:bodyPr/>
        <a:lstStyle/>
        <a:p>
          <a:endParaRPr lang="ru-RU"/>
        </a:p>
      </dgm:t>
    </dgm:pt>
    <dgm:pt modelId="{147E489A-3062-3846-AD97-A28CA28A8766}" type="sibTrans" cxnId="{728958F4-8CF7-FE4E-95E6-11DC426F24DA}">
      <dgm:prSet/>
      <dgm:spPr/>
      <dgm:t>
        <a:bodyPr/>
        <a:lstStyle/>
        <a:p>
          <a:endParaRPr lang="ru-RU"/>
        </a:p>
      </dgm:t>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23A2011B-D7CA-AF44-9C1E-DEEC0F186FA1}" type="presOf" srcId="{4D9C7605-FB00-294C-B431-6CB6BD5AFB72}" destId="{1CE456E9-5583-7442-817E-C888690EE89D}" srcOrd="0" destOrd="4" presId="urn:microsoft.com/office/officeart/2005/8/layout/vList2"/>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728958F4-8CF7-FE4E-95E6-11DC426F24DA}" srcId="{CBEBE145-D9A2-8C4D-9609-FDE44C1CFEAC}" destId="{4D9C7605-FB00-294C-B431-6CB6BD5AFB72}" srcOrd="4" destOrd="0" parTransId="{4188E3AF-CCAA-0D44-82C1-81FA196E6E96}" sibTransId="{147E489A-3062-3846-AD97-A28CA28A8766}"/>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dgm:pt modelId="{99894E50-0B5C-7646-A70B-C5FEA2370111}">
      <dgm:prSet/>
      <dgm:spPr>
        <a:blipFill>
          <a:blip xmlns:r="http://schemas.openxmlformats.org/officeDocument/2006/relationships" r:embed="rId1"/>
          <a:stretch>
            <a:fillRect t="-3086" r="-309" b="-4321"/>
          </a:stretch>
        </a:blipFill>
      </dgm:spPr>
      <dgm:t>
        <a:bodyPr/>
        <a:lstStyle/>
        <a:p>
          <a:r>
            <a:rPr lang="ru-RU">
              <a:noFill/>
            </a:rPr>
            <a:t> </a:t>
          </a:r>
        </a:p>
      </dgm:t>
    </dgm:p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dgm:pt modelId="{8BA78A9B-BC6A-6643-8ADE-12E99F3EE0C6}">
      <dgm:prSet/>
      <dgm:spPr/>
      <dgm:t>
        <a:bodyPr/>
        <a:lstStyle/>
        <a:p>
          <a:r>
            <a:rPr lang="ru-RU">
              <a:noFill/>
            </a:rPr>
            <a:t> </a:t>
          </a:r>
        </a:p>
      </dgm:t>
    </dgm:p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dgm:pt modelId="{28C307FD-F18D-394A-B528-6677E53A04E1}">
      <dgm:prSet/>
      <dgm:spPr/>
      <dgm:t>
        <a:bodyPr/>
        <a:lstStyle/>
        <a:p>
          <a:r>
            <a:rPr lang="ru-RU">
              <a:noFill/>
            </a:rPr>
            <a:t> </a:t>
          </a:r>
        </a:p>
      </dgm:t>
    </dgm:p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dgm:pt modelId="{66F54479-260A-EE4F-9CB0-8D2952DE76BF}">
      <dgm:prSet/>
      <dgm:spPr>
        <a:blipFill>
          <a:blip xmlns:r="http://schemas.openxmlformats.org/officeDocument/2006/relationships" r:embed="rId2"/>
          <a:stretch>
            <a:fillRect t="-7937" r="-309" b="-11111"/>
          </a:stretch>
        </a:blipFill>
      </dgm:spPr>
      <dgm:t>
        <a:bodyPr/>
        <a:lstStyle/>
        <a:p>
          <a:r>
            <a:rPr lang="ru-RU">
              <a:noFill/>
            </a:rPr>
            <a:t> </a:t>
          </a:r>
        </a:p>
      </dgm:t>
    </dgm:p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dgm:pt modelId="{FA50941C-7A8B-0B46-AB52-3D55BFD4F38D}">
      <dgm:prSet/>
      <dgm:spPr/>
      <dgm:t>
        <a:bodyPr/>
        <a:lstStyle/>
        <a:p>
          <a:r>
            <a:rPr lang="ru-RU">
              <a:noFill/>
            </a:rPr>
            <a:t> </a:t>
          </a:r>
        </a:p>
      </dgm:t>
    </dgm:p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dgm:pt modelId="{1E42ADB5-1314-7B46-8B65-C162E4C7F340}">
      <dgm:prSet/>
      <dgm:spPr/>
      <dgm:t>
        <a:bodyPr/>
        <a:lstStyle/>
        <a:p>
          <a:r>
            <a:rPr lang="ru-RU">
              <a:noFill/>
            </a:rPr>
            <a:t> </a:t>
          </a:r>
        </a:p>
      </dgm:t>
    </dgm:p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a:noFill/>
            </a:rPr>
            <a:t> </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dgm:pt modelId="{807B5F4D-A7A1-CD45-BB91-259C2696BA48}">
      <dgm:prSet/>
      <dgm:spPr>
        <a:blipFill>
          <a:blip xmlns:r="http://schemas.openxmlformats.org/officeDocument/2006/relationships" r:embed="rId3"/>
          <a:stretch>
            <a:fillRect t="-8889" b="-17778"/>
          </a:stretch>
        </a:blipFill>
      </dgm:spPr>
      <dgm:t>
        <a:bodyPr/>
        <a:lstStyle/>
        <a:p>
          <a:r>
            <a:rPr lang="ru-RU">
              <a:noFill/>
            </a:rPr>
            <a:t> </a:t>
          </a:r>
        </a:p>
      </dgm:t>
    </dgm:pt>
    <dgm:pt modelId="{01EED10F-C797-7144-8B26-CC60650837F0}" type="parTrans" cxnId="{BED8A6AC-035D-514F-A9EF-3CAE8E7EEDC9}">
      <dgm:prSet/>
      <dgm:spPr/>
      <dgm:t>
        <a:bodyPr/>
        <a:lstStyle/>
        <a:p>
          <a:endParaRPr lang="ru-RU"/>
        </a:p>
      </dgm:t>
    </dgm:pt>
    <dgm:pt modelId="{1150E7A5-3507-284A-9D70-C739D03172ED}" type="sibTrans" cxnId="{BED8A6AC-035D-514F-A9EF-3CAE8E7EEDC9}">
      <dgm:prSet/>
      <dgm:spPr/>
      <dgm:t>
        <a:bodyPr/>
        <a:lstStyle/>
        <a:p>
          <a:endParaRPr lang="ru-RU"/>
        </a:p>
      </dgm:t>
    </dgm:pt>
    <dgm:pt modelId="{4D9C7605-FB00-294C-B431-6CB6BD5AFB72}">
      <dgm:prSet/>
      <dgm:spPr/>
      <dgm:t>
        <a:bodyPr/>
        <a:lstStyle/>
        <a:p>
          <a:r>
            <a:rPr lang="ru-RU">
              <a:noFill/>
            </a:rPr>
            <a:t> </a:t>
          </a:r>
        </a:p>
      </dgm:t>
    </dgm:pt>
    <dgm:pt modelId="{4188E3AF-CCAA-0D44-82C1-81FA196E6E96}" type="parTrans" cxnId="{728958F4-8CF7-FE4E-95E6-11DC426F24DA}">
      <dgm:prSet/>
      <dgm:spPr/>
      <dgm:t>
        <a:bodyPr/>
        <a:lstStyle/>
        <a:p>
          <a:endParaRPr lang="ru-RU"/>
        </a:p>
      </dgm:t>
    </dgm:pt>
    <dgm:pt modelId="{147E489A-3062-3846-AD97-A28CA28A8766}" type="sibTrans" cxnId="{728958F4-8CF7-FE4E-95E6-11DC426F24DA}">
      <dgm:prSet/>
      <dgm:spPr/>
      <dgm:t>
        <a:bodyPr/>
        <a:lstStyle/>
        <a:p>
          <a:endParaRPr lang="ru-RU"/>
        </a:p>
      </dgm:t>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23A2011B-D7CA-AF44-9C1E-DEEC0F186FA1}" type="presOf" srcId="{4D9C7605-FB00-294C-B431-6CB6BD5AFB72}" destId="{1CE456E9-5583-7442-817E-C888690EE89D}" srcOrd="0" destOrd="4" presId="urn:microsoft.com/office/officeart/2005/8/layout/vList2"/>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728958F4-8CF7-FE4E-95E6-11DC426F24DA}" srcId="{CBEBE145-D9A2-8C4D-9609-FDE44C1CFEAC}" destId="{4D9C7605-FB00-294C-B431-6CB6BD5AFB72}" srcOrd="4" destOrd="0" parTransId="{4188E3AF-CCAA-0D44-82C1-81FA196E6E96}" sibTransId="{147E489A-3062-3846-AD97-A28CA28A8766}"/>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FA3FA4-30FA-744E-8BCB-65633F453AC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F4297C54-4CEF-9B43-8331-0388938EF3B9}">
      <dgm:prSet/>
      <dgm:spPr/>
      <dgm:t>
        <a:bodyPr/>
        <a:lstStyle/>
        <a:p>
          <a:r>
            <a:rPr lang="ru-RU"/>
            <a:t>Минимизация риска (матрица потерь может меняться со временем)</a:t>
          </a:r>
        </a:p>
      </dgm:t>
    </dgm:pt>
    <dgm:pt modelId="{E0FEBE41-1DB9-E84A-BE2C-38B2ABE5A932}" type="parTrans" cxnId="{6B422E90-C934-7448-ADB6-0061038FE2FC}">
      <dgm:prSet/>
      <dgm:spPr/>
      <dgm:t>
        <a:bodyPr/>
        <a:lstStyle/>
        <a:p>
          <a:endParaRPr lang="ru-RU"/>
        </a:p>
      </dgm:t>
    </dgm:pt>
    <dgm:pt modelId="{D94DCDE4-DD8C-D44D-B0D3-A01C439B2503}" type="sibTrans" cxnId="{6B422E90-C934-7448-ADB6-0061038FE2FC}">
      <dgm:prSet/>
      <dgm:spPr/>
      <dgm:t>
        <a:bodyPr/>
        <a:lstStyle/>
        <a:p>
          <a:endParaRPr lang="ru-RU"/>
        </a:p>
      </dgm:t>
    </dgm:pt>
    <dgm:pt modelId="{24EE6FC8-9EA7-9247-A778-A90AEA7AAA07}">
      <dgm:prSet/>
      <dgm:spPr/>
      <dgm:t>
        <a:bodyPr/>
        <a:lstStyle/>
        <a:p>
          <a:r>
            <a:rPr lang="ru-RU"/>
            <a:t>Опция «Не принимать решение»</a:t>
          </a:r>
        </a:p>
      </dgm:t>
    </dgm:pt>
    <dgm:pt modelId="{CBB013A2-0651-FA46-A064-1FD6A3973248}" type="parTrans" cxnId="{BD258BBB-AAC1-D349-9FB0-C2A2F4869487}">
      <dgm:prSet/>
      <dgm:spPr/>
      <dgm:t>
        <a:bodyPr/>
        <a:lstStyle/>
        <a:p>
          <a:endParaRPr lang="ru-RU"/>
        </a:p>
      </dgm:t>
    </dgm:pt>
    <dgm:pt modelId="{EE06525D-1DF8-DF4E-AB82-F08D09097E0B}" type="sibTrans" cxnId="{BD258BBB-AAC1-D349-9FB0-C2A2F4869487}">
      <dgm:prSet/>
      <dgm:spPr/>
      <dgm:t>
        <a:bodyPr/>
        <a:lstStyle/>
        <a:p>
          <a:endParaRPr lang="ru-RU"/>
        </a:p>
      </dgm:t>
    </dgm:pt>
    <dgm:pt modelId="{1A5ED113-1573-B44E-B60D-5306CDF9CBFF}">
      <dgm:prSet/>
      <dgm:spPr/>
      <dgm:t>
        <a:bodyPr/>
        <a:lstStyle/>
        <a:p>
          <a:r>
            <a:rPr lang="ru-RU"/>
            <a:t>Несбалансированные априорные классы. </a:t>
          </a:r>
        </a:p>
      </dgm:t>
    </dgm:pt>
    <dgm:pt modelId="{317EA748-ACDA-DA42-8C8A-1A20944C005D}" type="parTrans" cxnId="{0E538A31-386F-4646-B0EF-04CFB4BCA697}">
      <dgm:prSet/>
      <dgm:spPr/>
      <dgm:t>
        <a:bodyPr/>
        <a:lstStyle/>
        <a:p>
          <a:endParaRPr lang="ru-RU"/>
        </a:p>
      </dgm:t>
    </dgm:pt>
    <dgm:pt modelId="{2EBAAFFF-9FE8-E54C-9526-F9ACC0B39C85}" type="sibTrans" cxnId="{0E538A31-386F-4646-B0EF-04CFB4BCA697}">
      <dgm:prSet/>
      <dgm:spPr/>
      <dgm:t>
        <a:bodyPr/>
        <a:lstStyle/>
        <a:p>
          <a:endParaRPr lang="ru-RU"/>
        </a:p>
      </dgm:t>
    </dgm:pt>
    <dgm:pt modelId="{ACD987BB-4677-F44E-A8FB-28598FC20EFF}">
      <dgm:prSet/>
      <dgm:spPr/>
      <dgm:t>
        <a:bodyPr/>
        <a:lstStyle/>
        <a:p>
          <a:r>
            <a:rPr lang="ru-RU"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gm:t>
    </dgm:pt>
    <dgm:pt modelId="{B1A8F85C-4AF0-424B-9B9D-6C6FC3A1F231}" type="parTrans" cxnId="{4262355D-F49F-3C40-A89E-59150EB1E192}">
      <dgm:prSet/>
      <dgm:spPr/>
      <dgm:t>
        <a:bodyPr/>
        <a:lstStyle/>
        <a:p>
          <a:endParaRPr lang="ru-RU"/>
        </a:p>
      </dgm:t>
    </dgm:pt>
    <dgm:pt modelId="{33A64003-7E5E-2741-95D3-EFBAEA6AA776}" type="sibTrans" cxnId="{4262355D-F49F-3C40-A89E-59150EB1E192}">
      <dgm:prSet/>
      <dgm:spPr/>
      <dgm:t>
        <a:bodyPr/>
        <a:lstStyle/>
        <a:p>
          <a:endParaRPr lang="ru-RU"/>
        </a:p>
      </dgm:t>
    </dgm:pt>
    <dgm:pt modelId="{D2CF86B7-069C-4444-B51C-7FDACE391587}">
      <dgm:prSet/>
      <dgm:spPr/>
      <dgm:t>
        <a:bodyPr/>
        <a:lstStyle/>
        <a:p>
          <a:r>
            <a:rPr lang="ru-RU"/>
            <a:t>Объединение моделей. </a:t>
          </a:r>
        </a:p>
      </dgm:t>
    </dgm:pt>
    <dgm:pt modelId="{214663D9-E1C9-7A47-A455-00BFB8A780E0}" type="parTrans" cxnId="{C71BFA1F-0518-F24A-9CFB-32CC230E442F}">
      <dgm:prSet/>
      <dgm:spPr/>
      <dgm:t>
        <a:bodyPr/>
        <a:lstStyle/>
        <a:p>
          <a:endParaRPr lang="ru-RU"/>
        </a:p>
      </dgm:t>
    </dgm:pt>
    <dgm:pt modelId="{A6D473CE-59ED-E149-AAF2-B404271A6C37}" type="sibTrans" cxnId="{C71BFA1F-0518-F24A-9CFB-32CC230E442F}">
      <dgm:prSet/>
      <dgm:spPr/>
      <dgm:t>
        <a:bodyPr/>
        <a:lstStyle/>
        <a:p>
          <a:endParaRPr lang="ru-RU"/>
        </a:p>
      </dgm:t>
    </dgm:pt>
    <dgm:pt modelId="{38675B32-2477-F34B-9A3B-01F303F94327}">
      <dgm:prSet/>
      <dgm:spPr/>
      <dgm:t>
        <a:bodyPr/>
        <a:lstStyle/>
        <a:p>
          <a:r>
            <a:rPr lang="ru-RU"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gm:t>
    </dgm:pt>
    <dgm:pt modelId="{40BEFD25-CC5D-E443-B213-B0FD42FF4F97}" type="parTrans" cxnId="{58AEB22B-ADAF-264F-88CD-ADAE04D58952}">
      <dgm:prSet/>
      <dgm:spPr/>
      <dgm:t>
        <a:bodyPr/>
        <a:lstStyle/>
        <a:p>
          <a:endParaRPr lang="ru-RU"/>
        </a:p>
      </dgm:t>
    </dgm:pt>
    <dgm:pt modelId="{578A76DC-FAA7-C747-9635-80A404C7F317}" type="sibTrans" cxnId="{58AEB22B-ADAF-264F-88CD-ADAE04D58952}">
      <dgm:prSet/>
      <dgm:spPr/>
      <dgm:t>
        <a:bodyPr/>
        <a:lstStyle/>
        <a:p>
          <a:endParaRPr lang="ru-RU"/>
        </a:p>
      </dgm:t>
    </dgm:pt>
    <dgm:pt modelId="{AB8A86E8-FDCC-A443-8731-41F11164FFFC}" type="pres">
      <dgm:prSet presAssocID="{7BFA3FA4-30FA-744E-8BCB-65633F453AC1}" presName="linear" presStyleCnt="0">
        <dgm:presLayoutVars>
          <dgm:animLvl val="lvl"/>
          <dgm:resizeHandles val="exact"/>
        </dgm:presLayoutVars>
      </dgm:prSet>
      <dgm:spPr/>
    </dgm:pt>
    <dgm:pt modelId="{F6F56470-B2E3-5C4F-A36E-56EADF9FD42A}" type="pres">
      <dgm:prSet presAssocID="{F4297C54-4CEF-9B43-8331-0388938EF3B9}" presName="parentText" presStyleLbl="node1" presStyleIdx="0" presStyleCnt="4">
        <dgm:presLayoutVars>
          <dgm:chMax val="0"/>
          <dgm:bulletEnabled val="1"/>
        </dgm:presLayoutVars>
      </dgm:prSet>
      <dgm:spPr/>
    </dgm:pt>
    <dgm:pt modelId="{35265E8D-F171-B345-BFE6-81170C5897FC}" type="pres">
      <dgm:prSet presAssocID="{D94DCDE4-DD8C-D44D-B0D3-A01C439B2503}" presName="spacer" presStyleCnt="0"/>
      <dgm:spPr/>
    </dgm:pt>
    <dgm:pt modelId="{9680B60C-D4EE-A748-9C84-69AE2BBE4C8B}" type="pres">
      <dgm:prSet presAssocID="{24EE6FC8-9EA7-9247-A778-A90AEA7AAA07}" presName="parentText" presStyleLbl="node1" presStyleIdx="1" presStyleCnt="4">
        <dgm:presLayoutVars>
          <dgm:chMax val="0"/>
          <dgm:bulletEnabled val="1"/>
        </dgm:presLayoutVars>
      </dgm:prSet>
      <dgm:spPr/>
    </dgm:pt>
    <dgm:pt modelId="{A2F0AA2F-FE8C-CD4A-8A0C-258B09BCD171}" type="pres">
      <dgm:prSet presAssocID="{EE06525D-1DF8-DF4E-AB82-F08D09097E0B}" presName="spacer" presStyleCnt="0"/>
      <dgm:spPr/>
    </dgm:pt>
    <dgm:pt modelId="{FB4D16E8-D039-0240-81FB-460BD22723D3}" type="pres">
      <dgm:prSet presAssocID="{1A5ED113-1573-B44E-B60D-5306CDF9CBFF}" presName="parentText" presStyleLbl="node1" presStyleIdx="2" presStyleCnt="4">
        <dgm:presLayoutVars>
          <dgm:chMax val="0"/>
          <dgm:bulletEnabled val="1"/>
        </dgm:presLayoutVars>
      </dgm:prSet>
      <dgm:spPr/>
    </dgm:pt>
    <dgm:pt modelId="{3B4FBB4B-7100-BD4F-8947-46811003D0A1}" type="pres">
      <dgm:prSet presAssocID="{1A5ED113-1573-B44E-B60D-5306CDF9CBFF}" presName="childText" presStyleLbl="revTx" presStyleIdx="0" presStyleCnt="2">
        <dgm:presLayoutVars>
          <dgm:bulletEnabled val="1"/>
        </dgm:presLayoutVars>
      </dgm:prSet>
      <dgm:spPr/>
    </dgm:pt>
    <dgm:pt modelId="{A11BF13B-E684-2A46-864B-2579A8741F02}" type="pres">
      <dgm:prSet presAssocID="{D2CF86B7-069C-4444-B51C-7FDACE391587}" presName="parentText" presStyleLbl="node1" presStyleIdx="3" presStyleCnt="4">
        <dgm:presLayoutVars>
          <dgm:chMax val="0"/>
          <dgm:bulletEnabled val="1"/>
        </dgm:presLayoutVars>
      </dgm:prSet>
      <dgm:spPr/>
    </dgm:pt>
    <dgm:pt modelId="{D1A460FA-6603-214C-B32F-5B7CD954A2C1}" type="pres">
      <dgm:prSet presAssocID="{D2CF86B7-069C-4444-B51C-7FDACE391587}" presName="childText" presStyleLbl="revTx" presStyleIdx="1" presStyleCnt="2">
        <dgm:presLayoutVars>
          <dgm:bulletEnabled val="1"/>
        </dgm:presLayoutVars>
      </dgm:prSet>
      <dgm:spPr/>
    </dgm:pt>
  </dgm:ptLst>
  <dgm:cxnLst>
    <dgm:cxn modelId="{C71BFA1F-0518-F24A-9CFB-32CC230E442F}" srcId="{7BFA3FA4-30FA-744E-8BCB-65633F453AC1}" destId="{D2CF86B7-069C-4444-B51C-7FDACE391587}" srcOrd="3" destOrd="0" parTransId="{214663D9-E1C9-7A47-A455-00BFB8A780E0}" sibTransId="{A6D473CE-59ED-E149-AAF2-B404271A6C37}"/>
    <dgm:cxn modelId="{BFED7B28-4925-6442-B7D6-5FDB2387A299}" type="presOf" srcId="{38675B32-2477-F34B-9A3B-01F303F94327}" destId="{D1A460FA-6603-214C-B32F-5B7CD954A2C1}" srcOrd="0" destOrd="0" presId="urn:microsoft.com/office/officeart/2005/8/layout/vList2"/>
    <dgm:cxn modelId="{58AEB22B-ADAF-264F-88CD-ADAE04D58952}" srcId="{D2CF86B7-069C-4444-B51C-7FDACE391587}" destId="{38675B32-2477-F34B-9A3B-01F303F94327}" srcOrd="0" destOrd="0" parTransId="{40BEFD25-CC5D-E443-B213-B0FD42FF4F97}" sibTransId="{578A76DC-FAA7-C747-9635-80A404C7F317}"/>
    <dgm:cxn modelId="{53B2422E-320B-5D4A-95DD-F0A52366DBAC}" type="presOf" srcId="{1A5ED113-1573-B44E-B60D-5306CDF9CBFF}" destId="{FB4D16E8-D039-0240-81FB-460BD22723D3}" srcOrd="0" destOrd="0" presId="urn:microsoft.com/office/officeart/2005/8/layout/vList2"/>
    <dgm:cxn modelId="{0E538A31-386F-4646-B0EF-04CFB4BCA697}" srcId="{7BFA3FA4-30FA-744E-8BCB-65633F453AC1}" destId="{1A5ED113-1573-B44E-B60D-5306CDF9CBFF}" srcOrd="2" destOrd="0" parTransId="{317EA748-ACDA-DA42-8C8A-1A20944C005D}" sibTransId="{2EBAAFFF-9FE8-E54C-9526-F9ACC0B39C85}"/>
    <dgm:cxn modelId="{C8745A40-92E5-FD4E-B99B-FBE6E55B50BB}" type="presOf" srcId="{D2CF86B7-069C-4444-B51C-7FDACE391587}" destId="{A11BF13B-E684-2A46-864B-2579A8741F02}" srcOrd="0" destOrd="0" presId="urn:microsoft.com/office/officeart/2005/8/layout/vList2"/>
    <dgm:cxn modelId="{4262355D-F49F-3C40-A89E-59150EB1E192}" srcId="{1A5ED113-1573-B44E-B60D-5306CDF9CBFF}" destId="{ACD987BB-4677-F44E-A8FB-28598FC20EFF}" srcOrd="0" destOrd="0" parTransId="{B1A8F85C-4AF0-424B-9B9D-6C6FC3A1F231}" sibTransId="{33A64003-7E5E-2741-95D3-EFBAEA6AA776}"/>
    <dgm:cxn modelId="{9BA1AC6D-6C55-D243-AC88-68C07EAAA9EB}" type="presOf" srcId="{F4297C54-4CEF-9B43-8331-0388938EF3B9}" destId="{F6F56470-B2E3-5C4F-A36E-56EADF9FD42A}" srcOrd="0" destOrd="0" presId="urn:microsoft.com/office/officeart/2005/8/layout/vList2"/>
    <dgm:cxn modelId="{6B422E90-C934-7448-ADB6-0061038FE2FC}" srcId="{7BFA3FA4-30FA-744E-8BCB-65633F453AC1}" destId="{F4297C54-4CEF-9B43-8331-0388938EF3B9}" srcOrd="0" destOrd="0" parTransId="{E0FEBE41-1DB9-E84A-BE2C-38B2ABE5A932}" sibTransId="{D94DCDE4-DD8C-D44D-B0D3-A01C439B2503}"/>
    <dgm:cxn modelId="{34355992-A0FD-174C-B27A-CBCE7D217E22}" type="presOf" srcId="{7BFA3FA4-30FA-744E-8BCB-65633F453AC1}" destId="{AB8A86E8-FDCC-A443-8731-41F11164FFFC}" srcOrd="0" destOrd="0" presId="urn:microsoft.com/office/officeart/2005/8/layout/vList2"/>
    <dgm:cxn modelId="{5C0407B5-E83B-D14C-9506-64824FC7945C}" type="presOf" srcId="{24EE6FC8-9EA7-9247-A778-A90AEA7AAA07}" destId="{9680B60C-D4EE-A748-9C84-69AE2BBE4C8B}" srcOrd="0" destOrd="0" presId="urn:microsoft.com/office/officeart/2005/8/layout/vList2"/>
    <dgm:cxn modelId="{BD258BBB-AAC1-D349-9FB0-C2A2F4869487}" srcId="{7BFA3FA4-30FA-744E-8BCB-65633F453AC1}" destId="{24EE6FC8-9EA7-9247-A778-A90AEA7AAA07}" srcOrd="1" destOrd="0" parTransId="{CBB013A2-0651-FA46-A064-1FD6A3973248}" sibTransId="{EE06525D-1DF8-DF4E-AB82-F08D09097E0B}"/>
    <dgm:cxn modelId="{5CDDC6F0-7ACC-D14E-8690-24CF609B0E98}" type="presOf" srcId="{ACD987BB-4677-F44E-A8FB-28598FC20EFF}" destId="{3B4FBB4B-7100-BD4F-8947-46811003D0A1}" srcOrd="0" destOrd="0" presId="urn:microsoft.com/office/officeart/2005/8/layout/vList2"/>
    <dgm:cxn modelId="{28E0929E-9133-9C44-9FC1-4970AA95B005}" type="presParOf" srcId="{AB8A86E8-FDCC-A443-8731-41F11164FFFC}" destId="{F6F56470-B2E3-5C4F-A36E-56EADF9FD42A}" srcOrd="0" destOrd="0" presId="urn:microsoft.com/office/officeart/2005/8/layout/vList2"/>
    <dgm:cxn modelId="{0EE0290B-EF8E-DA4E-ACFB-397FE8A40A33}" type="presParOf" srcId="{AB8A86E8-FDCC-A443-8731-41F11164FFFC}" destId="{35265E8D-F171-B345-BFE6-81170C5897FC}" srcOrd="1" destOrd="0" presId="urn:microsoft.com/office/officeart/2005/8/layout/vList2"/>
    <dgm:cxn modelId="{46924DF7-1F16-264E-80C5-3676F4539C15}" type="presParOf" srcId="{AB8A86E8-FDCC-A443-8731-41F11164FFFC}" destId="{9680B60C-D4EE-A748-9C84-69AE2BBE4C8B}" srcOrd="2" destOrd="0" presId="urn:microsoft.com/office/officeart/2005/8/layout/vList2"/>
    <dgm:cxn modelId="{F98D342D-D539-714B-9190-FE08FBAB50CB}" type="presParOf" srcId="{AB8A86E8-FDCC-A443-8731-41F11164FFFC}" destId="{A2F0AA2F-FE8C-CD4A-8A0C-258B09BCD171}" srcOrd="3" destOrd="0" presId="urn:microsoft.com/office/officeart/2005/8/layout/vList2"/>
    <dgm:cxn modelId="{9A79DD54-89EC-7046-A4F7-271A10CB731A}" type="presParOf" srcId="{AB8A86E8-FDCC-A443-8731-41F11164FFFC}" destId="{FB4D16E8-D039-0240-81FB-460BD22723D3}" srcOrd="4" destOrd="0" presId="urn:microsoft.com/office/officeart/2005/8/layout/vList2"/>
    <dgm:cxn modelId="{B490FC73-EE05-7647-A277-9BE4FAD207EC}" type="presParOf" srcId="{AB8A86E8-FDCC-A443-8731-41F11164FFFC}" destId="{3B4FBB4B-7100-BD4F-8947-46811003D0A1}" srcOrd="5" destOrd="0" presId="urn:microsoft.com/office/officeart/2005/8/layout/vList2"/>
    <dgm:cxn modelId="{BEECA3F3-324E-F24F-B287-1955657925F9}" type="presParOf" srcId="{AB8A86E8-FDCC-A443-8731-41F11164FFFC}" destId="{A11BF13B-E684-2A46-864B-2579A8741F02}" srcOrd="6" destOrd="0" presId="urn:microsoft.com/office/officeart/2005/8/layout/vList2"/>
    <dgm:cxn modelId="{E4DED9E5-83A4-9746-AA57-46FFEF5BA376}" type="presParOf" srcId="{AB8A86E8-FDCC-A443-8731-41F11164FFFC}" destId="{D1A460FA-6603-214C-B32F-5B7CD954A2C1}"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4551D-A56F-7343-9221-15AF24E65234}">
      <dsp:nvSpPr>
        <dsp:cNvPr id="0" name=""/>
        <dsp:cNvSpPr/>
      </dsp:nvSpPr>
      <dsp:spPr>
        <a:xfrm>
          <a:off x="0" y="6318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Говорят, что </a:t>
          </a:r>
          <a:r>
            <a:rPr lang="ru-RU" sz="2400" i="1" kern="1200"/>
            <a:t>компьютерная программа обучается на опыте </a:t>
          </a:r>
          <a:r>
            <a:rPr lang="en-US" sz="2400" i="1" kern="1200"/>
            <a:t>E</a:t>
          </a:r>
          <a:r>
            <a:rPr lang="en-US" sz="2400" kern="1200"/>
            <a:t> </a:t>
          </a:r>
          <a:r>
            <a:rPr lang="ru-RU" sz="2400" kern="1200"/>
            <a:t>относительно некоторого класса задач </a:t>
          </a:r>
          <a:r>
            <a:rPr lang="en-US" sz="2400" i="1" kern="1200"/>
            <a:t>T</a:t>
          </a:r>
          <a:r>
            <a:rPr lang="en-US" sz="2400" kern="1200"/>
            <a:t> </a:t>
          </a:r>
          <a:r>
            <a:rPr lang="ru-RU" sz="2400" kern="1200"/>
            <a:t>и меры качества </a:t>
          </a:r>
          <a:r>
            <a:rPr lang="en-US" sz="2400" i="1" kern="1200"/>
            <a:t>P</a:t>
          </a:r>
          <a:r>
            <a:rPr lang="en-US" sz="2400" kern="1200"/>
            <a:t>, </a:t>
          </a:r>
          <a:r>
            <a:rPr lang="ru-RU" sz="2400" kern="1200"/>
            <a:t>если ее качество на задачах, принадлежащих </a:t>
          </a:r>
          <a:r>
            <a:rPr lang="en-US" sz="2400" i="1" kern="1200"/>
            <a:t>T</a:t>
          </a:r>
          <a:r>
            <a:rPr lang="en-US" sz="2400" kern="1200"/>
            <a:t>, </a:t>
          </a:r>
          <a:r>
            <a:rPr lang="ru-RU" sz="2400" kern="1200"/>
            <a:t>измеренное в соответствии с </a:t>
          </a:r>
          <a:r>
            <a:rPr lang="en-US" sz="2400" i="1" kern="1200"/>
            <a:t>P</a:t>
          </a:r>
          <a:r>
            <a:rPr lang="en-US" sz="2400" kern="1200"/>
            <a:t>, </a:t>
          </a:r>
          <a:r>
            <a:rPr lang="ru-RU" sz="2400" kern="1200"/>
            <a:t>улучшается с увеличением опыта </a:t>
          </a:r>
          <a:r>
            <a:rPr lang="en-US" sz="2400" i="1" kern="1200"/>
            <a:t>E</a:t>
          </a:r>
          <a:r>
            <a:rPr lang="ru-RU" sz="2400" kern="1200"/>
            <a:t>.</a:t>
          </a:r>
        </a:p>
      </dsp:txBody>
      <dsp:txXfrm>
        <a:off x="101436" y="164625"/>
        <a:ext cx="7683828" cy="1875047"/>
      </dsp:txXfrm>
    </dsp:sp>
    <dsp:sp modelId="{62F92D7C-025A-8E4E-848B-4BC0B9482EB0}">
      <dsp:nvSpPr>
        <dsp:cNvPr id="0" name=""/>
        <dsp:cNvSpPr/>
      </dsp:nvSpPr>
      <dsp:spPr>
        <a:xfrm>
          <a:off x="0" y="221022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sp:txBody>
      <dsp:txXfrm>
        <a:off x="101436" y="2311665"/>
        <a:ext cx="7683828" cy="1875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8A8C5-0D4A-0F48-8E4C-AD53371064C2}">
      <dsp:nvSpPr>
        <dsp:cNvPr id="0" name=""/>
        <dsp:cNvSpPr/>
      </dsp:nvSpPr>
      <dsp:spPr>
        <a:xfrm>
          <a:off x="4194894" y="2338767"/>
          <a:ext cx="2967918" cy="515093"/>
        </a:xfrm>
        <a:custGeom>
          <a:avLst/>
          <a:gdLst/>
          <a:ahLst/>
          <a:cxnLst/>
          <a:rect l="0" t="0" r="0" b="0"/>
          <a:pathLst>
            <a:path>
              <a:moveTo>
                <a:pt x="0" y="0"/>
              </a:moveTo>
              <a:lnTo>
                <a:pt x="0" y="257546"/>
              </a:lnTo>
              <a:lnTo>
                <a:pt x="2967918" y="257546"/>
              </a:lnTo>
              <a:lnTo>
                <a:pt x="2967918"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2CC60-F287-8D4B-9AB2-CECD026B3F59}">
      <dsp:nvSpPr>
        <dsp:cNvPr id="0" name=""/>
        <dsp:cNvSpPr/>
      </dsp:nvSpPr>
      <dsp:spPr>
        <a:xfrm>
          <a:off x="4149174" y="2338767"/>
          <a:ext cx="91440" cy="515093"/>
        </a:xfrm>
        <a:custGeom>
          <a:avLst/>
          <a:gdLst/>
          <a:ahLst/>
          <a:cxnLst/>
          <a:rect l="0" t="0" r="0" b="0"/>
          <a:pathLst>
            <a:path>
              <a:moveTo>
                <a:pt x="45720" y="0"/>
              </a:moveTo>
              <a:lnTo>
                <a:pt x="4572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E59E-97C2-464E-B037-FAEC4F81D1D1}">
      <dsp:nvSpPr>
        <dsp:cNvPr id="0" name=""/>
        <dsp:cNvSpPr/>
      </dsp:nvSpPr>
      <dsp:spPr>
        <a:xfrm>
          <a:off x="1226975" y="2338767"/>
          <a:ext cx="2967918" cy="515093"/>
        </a:xfrm>
        <a:custGeom>
          <a:avLst/>
          <a:gdLst/>
          <a:ahLst/>
          <a:cxnLst/>
          <a:rect l="0" t="0" r="0" b="0"/>
          <a:pathLst>
            <a:path>
              <a:moveTo>
                <a:pt x="2967918" y="0"/>
              </a:moveTo>
              <a:lnTo>
                <a:pt x="2967918" y="257546"/>
              </a:lnTo>
              <a:lnTo>
                <a:pt x="0" y="257546"/>
              </a:lnTo>
              <a:lnTo>
                <a:pt x="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8F0B9-8D06-4541-815C-7B1990E0F908}">
      <dsp:nvSpPr>
        <dsp:cNvPr id="0" name=""/>
        <dsp:cNvSpPr/>
      </dsp:nvSpPr>
      <dsp:spPr>
        <a:xfrm>
          <a:off x="2968481" y="1112355"/>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Машинное обучение</a:t>
          </a:r>
        </a:p>
      </dsp:txBody>
      <dsp:txXfrm>
        <a:off x="2968481" y="1112355"/>
        <a:ext cx="2452824" cy="1226412"/>
      </dsp:txXfrm>
    </dsp:sp>
    <dsp:sp modelId="{F97AE900-9DB1-4E42-9554-9580C6F9C767}">
      <dsp:nvSpPr>
        <dsp:cNvPr id="0" name=""/>
        <dsp:cNvSpPr/>
      </dsp:nvSpPr>
      <dsp:spPr>
        <a:xfrm>
          <a:off x="563"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учителем</a:t>
          </a:r>
        </a:p>
        <a:p>
          <a:pPr marL="0" lvl="0" indent="0" algn="ctr" defTabSz="844550">
            <a:lnSpc>
              <a:spcPct val="90000"/>
            </a:lnSpc>
            <a:spcBef>
              <a:spcPct val="0"/>
            </a:spcBef>
            <a:spcAft>
              <a:spcPct val="35000"/>
            </a:spcAft>
            <a:buNone/>
          </a:pPr>
          <a:r>
            <a:rPr lang="ru-RU" sz="1900" kern="1200" dirty="0"/>
            <a:t>(</a:t>
          </a:r>
          <a:r>
            <a:rPr lang="en-US" sz="1900" kern="1200" dirty="0"/>
            <a:t>Supervised</a:t>
          </a:r>
          <a:r>
            <a:rPr lang="ru-RU" sz="1900" kern="1200" dirty="0"/>
            <a:t>)</a:t>
          </a:r>
        </a:p>
      </dsp:txBody>
      <dsp:txXfrm>
        <a:off x="563" y="2853861"/>
        <a:ext cx="2452824" cy="1226412"/>
      </dsp:txXfrm>
    </dsp:sp>
    <dsp:sp modelId="{EF33EFF4-6893-9A46-A244-D26FF86EEADF}">
      <dsp:nvSpPr>
        <dsp:cNvPr id="0" name=""/>
        <dsp:cNvSpPr/>
      </dsp:nvSpPr>
      <dsp:spPr>
        <a:xfrm>
          <a:off x="2968481"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без учителя</a:t>
          </a:r>
          <a:endParaRPr lang="en-US" sz="1900" kern="1200" dirty="0"/>
        </a:p>
        <a:p>
          <a:pPr marL="0" lvl="0" indent="0" algn="ctr" defTabSz="844550">
            <a:lnSpc>
              <a:spcPct val="90000"/>
            </a:lnSpc>
            <a:spcBef>
              <a:spcPct val="0"/>
            </a:spcBef>
            <a:spcAft>
              <a:spcPct val="35000"/>
            </a:spcAft>
            <a:buNone/>
          </a:pPr>
          <a:r>
            <a:rPr lang="ru-RU" sz="1900" kern="1200" dirty="0"/>
            <a:t>(</a:t>
          </a:r>
          <a:r>
            <a:rPr lang="en-US" sz="1900" kern="1200" dirty="0"/>
            <a:t>Unsupervised</a:t>
          </a:r>
          <a:r>
            <a:rPr lang="ru-RU" sz="1900" kern="1200" dirty="0"/>
            <a:t>)</a:t>
          </a:r>
        </a:p>
      </dsp:txBody>
      <dsp:txXfrm>
        <a:off x="2968481" y="2853861"/>
        <a:ext cx="2452824" cy="1226412"/>
      </dsp:txXfrm>
    </dsp:sp>
    <dsp:sp modelId="{C7355EA6-372A-7C4B-A64A-BFA911CC8D09}">
      <dsp:nvSpPr>
        <dsp:cNvPr id="0" name=""/>
        <dsp:cNvSpPr/>
      </dsp:nvSpPr>
      <dsp:spPr>
        <a:xfrm>
          <a:off x="5936399"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подкреплением</a:t>
          </a:r>
          <a:endParaRPr lang="en-US" sz="1900" kern="1200" dirty="0"/>
        </a:p>
        <a:p>
          <a:pPr marL="0" lvl="0" indent="0" algn="ctr" defTabSz="844550">
            <a:lnSpc>
              <a:spcPct val="90000"/>
            </a:lnSpc>
            <a:spcBef>
              <a:spcPct val="0"/>
            </a:spcBef>
            <a:spcAft>
              <a:spcPct val="35000"/>
            </a:spcAft>
            <a:buNone/>
          </a:pPr>
          <a:r>
            <a:rPr lang="en-US" sz="1900" kern="1200" dirty="0"/>
            <a:t>(Reinforcement learning)</a:t>
          </a:r>
          <a:endParaRPr lang="ru-RU" sz="1900" kern="1200" dirty="0"/>
        </a:p>
      </dsp:txBody>
      <dsp:txXfrm>
        <a:off x="5936399" y="2853861"/>
        <a:ext cx="2452824" cy="1226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77194-F702-1645-82E0-DE5C4FCF1718}">
      <dsp:nvSpPr>
        <dsp:cNvPr id="0" name=""/>
        <dsp:cNvSpPr/>
      </dsp:nvSpPr>
      <dsp:spPr>
        <a:xfrm>
          <a:off x="0" y="6346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Регрессия</a:t>
          </a:r>
        </a:p>
      </dsp:txBody>
      <dsp:txXfrm>
        <a:off x="42151" y="105619"/>
        <a:ext cx="7802398" cy="779158"/>
      </dsp:txXfrm>
    </dsp:sp>
    <dsp:sp modelId="{6B2DA9EE-7D78-894C-B48C-6D479108FC99}">
      <dsp:nvSpPr>
        <dsp:cNvPr id="0" name=""/>
        <dsp:cNvSpPr/>
      </dsp:nvSpPr>
      <dsp:spPr>
        <a:xfrm>
          <a:off x="0" y="103060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Классификация</a:t>
          </a:r>
        </a:p>
      </dsp:txBody>
      <dsp:txXfrm>
        <a:off x="42151" y="1072759"/>
        <a:ext cx="7802398" cy="779158"/>
      </dsp:txXfrm>
    </dsp:sp>
    <dsp:sp modelId="{6BE0DB6D-A2BB-2848-B343-1B50777E7663}">
      <dsp:nvSpPr>
        <dsp:cNvPr id="0" name=""/>
        <dsp:cNvSpPr/>
      </dsp:nvSpPr>
      <dsp:spPr>
        <a:xfrm>
          <a:off x="0" y="199774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Ранжирование</a:t>
          </a:r>
        </a:p>
      </dsp:txBody>
      <dsp:txXfrm>
        <a:off x="42151" y="2039899"/>
        <a:ext cx="7802398" cy="779158"/>
      </dsp:txXfrm>
    </dsp:sp>
    <dsp:sp modelId="{10E34177-5FC6-FF43-89BF-B8103C9F4E3F}">
      <dsp:nvSpPr>
        <dsp:cNvPr id="0" name=""/>
        <dsp:cNvSpPr/>
      </dsp:nvSpPr>
      <dsp:spPr>
        <a:xfrm>
          <a:off x="0" y="296488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Кластеризация</a:t>
          </a:r>
        </a:p>
      </dsp:txBody>
      <dsp:txXfrm>
        <a:off x="42151" y="3007039"/>
        <a:ext cx="7802398" cy="779158"/>
      </dsp:txXfrm>
    </dsp:sp>
    <dsp:sp modelId="{0493AC9C-E17B-454D-8C9E-8101432FE889}">
      <dsp:nvSpPr>
        <dsp:cNvPr id="0" name=""/>
        <dsp:cNvSpPr/>
      </dsp:nvSpPr>
      <dsp:spPr>
        <a:xfrm>
          <a:off x="0" y="393202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Понижение размерности</a:t>
          </a:r>
        </a:p>
      </dsp:txBody>
      <dsp:txXfrm>
        <a:off x="42151" y="3974179"/>
        <a:ext cx="7802398"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23D61-6ED8-2D46-AA95-3FF7781DED39}">
      <dsp:nvSpPr>
        <dsp:cNvPr id="0" name=""/>
        <dsp:cNvSpPr/>
      </dsp:nvSpPr>
      <dsp:spPr>
        <a:xfrm>
          <a:off x="0" y="63602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sp:txBody>
      <dsp:txXfrm>
        <a:off x="37581" y="673610"/>
        <a:ext cx="8154438" cy="694697"/>
      </dsp:txXfrm>
    </dsp:sp>
    <dsp:sp modelId="{0DF312A6-B980-E44C-8346-4FBA657B3339}">
      <dsp:nvSpPr>
        <dsp:cNvPr id="0" name=""/>
        <dsp:cNvSpPr/>
      </dsp:nvSpPr>
      <dsp:spPr>
        <a:xfrm>
          <a:off x="0" y="144620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Порядок полинома определяет количество свободных параметров в модели и тем самым определяет ее сложность. </a:t>
          </a:r>
        </a:p>
      </dsp:txBody>
      <dsp:txXfrm>
        <a:off x="37581" y="1483790"/>
        <a:ext cx="8154438" cy="694697"/>
      </dsp:txXfrm>
    </dsp:sp>
    <dsp:sp modelId="{4911C5EC-C059-D54C-A3C0-A58E1C5BF0E3}">
      <dsp:nvSpPr>
        <dsp:cNvPr id="0" name=""/>
        <dsp:cNvSpPr/>
      </dsp:nvSpPr>
      <dsp:spPr>
        <a:xfrm>
          <a:off x="0" y="225638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sp:txBody>
      <dsp:txXfrm>
        <a:off x="37581" y="2293970"/>
        <a:ext cx="8154438" cy="694697"/>
      </dsp:txXfrm>
    </dsp:sp>
    <dsp:sp modelId="{B18C1D45-B8D0-F141-BAD0-765CD12D8466}">
      <dsp:nvSpPr>
        <dsp:cNvPr id="0" name=""/>
        <dsp:cNvSpPr/>
      </dsp:nvSpPr>
      <dsp:spPr>
        <a:xfrm>
          <a:off x="0" y="306656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sp:txBody>
      <dsp:txXfrm>
        <a:off x="37581" y="3104150"/>
        <a:ext cx="8154438" cy="694697"/>
      </dsp:txXfrm>
    </dsp:sp>
    <dsp:sp modelId="{33CE0521-CDA6-BC4C-949D-C5A997D1589B}">
      <dsp:nvSpPr>
        <dsp:cNvPr id="0" name=""/>
        <dsp:cNvSpPr/>
      </dsp:nvSpPr>
      <dsp:spPr>
        <a:xfrm>
          <a:off x="0" y="387674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Следует рассмотреть ряд различных видов моделей, пытаясь найти лучшую для конкретного приложения.</a:t>
          </a:r>
        </a:p>
      </dsp:txBody>
      <dsp:txXfrm>
        <a:off x="37581" y="3914330"/>
        <a:ext cx="8154438" cy="694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75455-87EB-0543-9B92-9BC79E187914}">
      <dsp:nvSpPr>
        <dsp:cNvPr id="0" name=""/>
        <dsp:cNvSpPr/>
      </dsp:nvSpPr>
      <dsp:spPr>
        <a:xfrm>
          <a:off x="0" y="46157"/>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a:t>Генеративные (порождающие) модели</a:t>
          </a:r>
        </a:p>
      </dsp:txBody>
      <dsp:txXfrm>
        <a:off x="24588" y="70745"/>
        <a:ext cx="8180424" cy="454509"/>
      </dsp:txXfrm>
    </dsp:sp>
    <dsp:sp modelId="{1CE456E9-5583-7442-817E-C888690EE89D}">
      <dsp:nvSpPr>
        <dsp:cNvPr id="0" name=""/>
        <dsp:cNvSpPr/>
      </dsp:nvSpPr>
      <dsp:spPr>
        <a:xfrm>
          <a:off x="0" y="549842"/>
          <a:ext cx="8229600" cy="204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условных вероятностей классов </a:t>
          </a:r>
          <a14:m xmlns:a14="http://schemas.microsoft.com/office/drawing/2010/main">
            <m:oMath xmlns:m="http://schemas.openxmlformats.org/officeDocument/2006/math">
              <m:r>
                <a:rPr lang="en-US" sz="1600" b="0" i="1" kern="1200">
                  <a:latin typeface="Cambria Math" panose="02040503050406030204" pitchFamily="18" charset="0"/>
                </a:rPr>
                <m:t>𝑝</m:t>
              </m:r>
              <m:r>
                <a:rPr lang="en-US" sz="1600" b="0" i="1" kern="1200">
                  <a:latin typeface="Cambria Math" panose="02040503050406030204" pitchFamily="18" charset="0"/>
                </a:rPr>
                <m:t>(</m:t>
              </m:r>
              <m:r>
                <a:rPr lang="en-US" sz="1600" b="0" i="1" kern="1200">
                  <a:latin typeface="Cambria Math" panose="02040503050406030204" pitchFamily="18" charset="0"/>
                </a:rPr>
                <m:t>𝑥</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𝐶</m:t>
                  </m:r>
                </m:e>
                <m:sub>
                  <m:r>
                    <a:rPr lang="en-US" sz="1600" b="0" i="1" kern="1200">
                      <a:latin typeface="Cambria Math" panose="02040503050406030204" pitchFamily="18" charset="0"/>
                    </a:rPr>
                    <m:t>𝑘</m:t>
                  </m:r>
                </m:sub>
              </m:sSub>
              <m:r>
                <a:rPr lang="en-US" sz="1600" b="0" i="1" kern="1200">
                  <a:latin typeface="Cambria Math" panose="02040503050406030204" pitchFamily="18" charset="0"/>
                </a:rPr>
                <m:t> )</m:t>
              </m:r>
            </m:oMath>
          </a14:m>
          <a:endParaRPr lang="ru-RU" sz="1600" kern="1200"/>
        </a:p>
        <a:p>
          <a:pPr marL="171450" lvl="1" indent="-171450" algn="l" defTabSz="711200">
            <a:lnSpc>
              <a:spcPct val="90000"/>
            </a:lnSpc>
            <a:spcBef>
              <a:spcPct val="0"/>
            </a:spcBef>
            <a:spcAft>
              <a:spcPct val="20000"/>
            </a:spcAft>
            <a:buChar char="•"/>
          </a:pPr>
          <a:r>
            <a:rPr lang="ru-RU" sz="1600" kern="1200" dirty="0"/>
            <a:t>Вывод априорных вероятностей классов</a:t>
          </a:r>
          <a:r>
            <a:rPr lang="en-US" sz="1600" kern="1200" dirty="0"/>
            <a:t> </a:t>
          </a:r>
          <a14:m xmlns:a14="http://schemas.microsoft.com/office/drawing/2010/main">
            <m:oMath xmlns:m="http://schemas.openxmlformats.org/officeDocument/2006/math">
              <m:r>
                <a:rPr lang="en-US" sz="1600" b="0" i="1" kern="1200">
                  <a:latin typeface="Cambria Math" panose="02040503050406030204" pitchFamily="18" charset="0"/>
                </a:rPr>
                <m:t>𝑝</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𝐶</m:t>
                  </m:r>
                </m:e>
                <m:sub>
                  <m:r>
                    <a:rPr lang="en-US" sz="1600" b="0" i="1" kern="1200">
                      <a:latin typeface="Cambria Math" panose="02040503050406030204" pitchFamily="18" charset="0"/>
                    </a:rPr>
                    <m:t>𝑘</m:t>
                  </m:r>
                </m:sub>
              </m:sSub>
              <m:r>
                <a:rPr lang="en-US" sz="1600" b="0" i="1" kern="1200">
                  <a:latin typeface="Cambria Math" panose="02040503050406030204" pitchFamily="18" charset="0"/>
                </a:rPr>
                <m:t> )</m:t>
              </m:r>
            </m:oMath>
          </a14:m>
          <a:endParaRPr lang="ru-RU" sz="1600" kern="1200" dirty="0"/>
        </a:p>
        <a:p>
          <a:pPr marL="171450" lvl="1" indent="-171450" algn="l" defTabSz="711200">
            <a:lnSpc>
              <a:spcPct val="90000"/>
            </a:lnSpc>
            <a:spcBef>
              <a:spcPct val="0"/>
            </a:spcBef>
            <a:spcAft>
              <a:spcPct val="20000"/>
            </a:spcAft>
            <a:buChar char="•"/>
          </a:pPr>
          <a:r>
            <a:rPr lang="ru-RU" sz="1600" kern="1200" dirty="0"/>
            <a:t>Использование теоремы Байеса для нахождения апостериорных вероятностей классов</a:t>
          </a:r>
          <a:r>
            <a:rPr lang="en-US" sz="1600" kern="1200" dirty="0"/>
            <a:t> </a:t>
          </a:r>
          <a14:m xmlns:a14="http://schemas.microsoft.com/office/drawing/2010/main">
            <m:oMath xmlns:m="http://schemas.openxmlformats.org/officeDocument/2006/math">
              <m:r>
                <a:rPr lang="en-US" sz="1600" b="0" i="1" kern="1200">
                  <a:latin typeface="Cambria Math" panose="02040503050406030204" pitchFamily="18" charset="0"/>
                </a:rPr>
                <m:t>𝑝</m:t>
              </m:r>
              <m:d>
                <m:dPr>
                  <m:ctrlPr>
                    <a:rPr lang="en-US" sz="1600" b="0" i="1" kern="1200">
                      <a:latin typeface="Cambria Math" panose="02040503050406030204" pitchFamily="18" charset="0"/>
                    </a:rPr>
                  </m:ctrlPr>
                </m:dPr>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b="0" i="1" kern="1200">
                      <a:latin typeface="Cambria Math" panose="02040503050406030204" pitchFamily="18" charset="0"/>
                    </a:rPr>
                    <m:t>/</m:t>
                  </m:r>
                  <m:r>
                    <a:rPr lang="en-US" sz="1600" i="1" kern="1200">
                      <a:latin typeface="Cambria Math" panose="02040503050406030204" pitchFamily="18" charset="0"/>
                    </a:rPr>
                    <m:t>𝑥</m:t>
                  </m:r>
                </m:e>
              </m:d>
              <m:r>
                <a:rPr lang="en-US" sz="1600" b="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i="1" kern="1200">
                  <a:latin typeface="Cambria Math" panose="02040503050406030204" pitchFamily="18" charset="0"/>
                </a:rPr>
                <m:t>𝑥</m:t>
              </m:r>
              <m:r>
                <a:rPr lang="en-US" sz="160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r>
                <a:rPr lang="en-US" sz="1600" b="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b="0" i="1" kern="1200">
                  <a:latin typeface="Cambria Math" panose="02040503050406030204" pitchFamily="18" charset="0"/>
                </a:rPr>
                <m:t>𝑥</m:t>
              </m:r>
              <m:r>
                <a:rPr lang="en-US" sz="1600" i="1" kern="1200">
                  <a:latin typeface="Cambria Math" panose="02040503050406030204" pitchFamily="18" charset="0"/>
                </a:rPr>
                <m:t>)</m:t>
              </m:r>
            </m:oMath>
          </a14:m>
          <a:endParaRPr lang="ru-RU" sz="1600" kern="1200" dirty="0"/>
        </a:p>
        <a:p>
          <a:pPr marL="171450" lvl="1" indent="-171450" algn="l" defTabSz="711200">
            <a:lnSpc>
              <a:spcPct val="90000"/>
            </a:lnSpc>
            <a:spcBef>
              <a:spcPct val="0"/>
            </a:spcBef>
            <a:spcAft>
              <a:spcPct val="20000"/>
            </a:spcAft>
            <a:buChar char="•"/>
          </a:pPr>
          <a:r>
            <a:rPr lang="ru-RU" sz="1600" kern="1200" dirty="0"/>
            <a:t>Или сразу определять </a:t>
          </a:r>
          <a14:m xmlns:a14="http://schemas.microsoft.com/office/drawing/2010/main">
            <m:oMath xmlns:m="http://schemas.openxmlformats.org/officeDocument/2006/math">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i="1" kern="1200">
                  <a:latin typeface="Cambria Math" panose="02040503050406030204" pitchFamily="18" charset="0"/>
                </a:rPr>
                <m:t>𝑥</m:t>
              </m:r>
              <m:r>
                <a:rPr lang="ru-RU" sz="1600" b="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oMath>
          </a14:m>
          <a:r>
            <a:rPr lang="ru-RU" sz="1600" kern="1200" dirty="0"/>
            <a:t> и далее определять условные вероятности через нормировку</a:t>
          </a:r>
        </a:p>
        <a:p>
          <a:pPr marL="171450" lvl="1" indent="-171450" algn="l" defTabSz="711200">
            <a:lnSpc>
              <a:spcPct val="90000"/>
            </a:lnSpc>
            <a:spcBef>
              <a:spcPct val="0"/>
            </a:spcBef>
            <a:spcAft>
              <a:spcPct val="20000"/>
            </a:spcAft>
            <a:buChar char="•"/>
          </a:pPr>
          <a:r>
            <a:rPr lang="ru-RU" sz="1600" kern="1200" dirty="0"/>
            <a:t>Использование теории принятия решений для отнесения каждого нового </a:t>
          </a:r>
          <a14:m xmlns:a14="http://schemas.microsoft.com/office/drawing/2010/main">
            <m:oMath xmlns:m="http://schemas.openxmlformats.org/officeDocument/2006/math">
              <m:r>
                <a:rPr lang="en-US" sz="1600" i="1" kern="1200">
                  <a:latin typeface="Cambria Math" panose="02040503050406030204" pitchFamily="18" charset="0"/>
                </a:rPr>
                <m:t>𝑥</m:t>
              </m:r>
            </m:oMath>
          </a14:m>
          <a:r>
            <a:rPr lang="en-US" sz="1600" kern="1200" dirty="0"/>
            <a:t> </a:t>
          </a:r>
          <a:r>
            <a:rPr lang="ru-RU" sz="1600" kern="1200" dirty="0"/>
            <a:t>к одному из классов</a:t>
          </a:r>
        </a:p>
      </dsp:txBody>
      <dsp:txXfrm>
        <a:off x="0" y="549842"/>
        <a:ext cx="8229600" cy="2043090"/>
      </dsp:txXfrm>
    </dsp:sp>
    <dsp:sp modelId="{3C7D49AA-E209-F84D-BDE2-B705BE49EB52}">
      <dsp:nvSpPr>
        <dsp:cNvPr id="0" name=""/>
        <dsp:cNvSpPr/>
      </dsp:nvSpPr>
      <dsp:spPr>
        <a:xfrm>
          <a:off x="0" y="2592932"/>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Дискриминантные модели</a:t>
          </a:r>
        </a:p>
      </dsp:txBody>
      <dsp:txXfrm>
        <a:off x="24588" y="2617520"/>
        <a:ext cx="8180424" cy="454509"/>
      </dsp:txXfrm>
    </dsp:sp>
    <dsp:sp modelId="{2F1B8244-CF8C-5940-A224-8B8CABA591E4}">
      <dsp:nvSpPr>
        <dsp:cNvPr id="0" name=""/>
        <dsp:cNvSpPr/>
      </dsp:nvSpPr>
      <dsp:spPr>
        <a:xfrm>
          <a:off x="0" y="3096617"/>
          <a:ext cx="822960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апостериорных вероятностей классов </a:t>
          </a:r>
          <a14:m xmlns:a14="http://schemas.microsoft.com/office/drawing/2010/main">
            <m:oMath xmlns:m="http://schemas.openxmlformats.org/officeDocument/2006/math">
              <m:r>
                <a:rPr lang="en-US" sz="1600" b="0" i="1" kern="1200">
                  <a:latin typeface="Cambria Math" panose="02040503050406030204" pitchFamily="18" charset="0"/>
                </a:rPr>
                <m:t>𝑝</m:t>
              </m:r>
              <m:d>
                <m:dPr>
                  <m:ctrlPr>
                    <a:rPr lang="en-US" sz="1600" b="0" i="1" kern="1200">
                      <a:latin typeface="Cambria Math" panose="02040503050406030204" pitchFamily="18" charset="0"/>
                    </a:rPr>
                  </m:ctrlPr>
                </m:dPr>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b="0" i="1" kern="1200">
                      <a:latin typeface="Cambria Math" panose="02040503050406030204" pitchFamily="18" charset="0"/>
                    </a:rPr>
                    <m:t>/</m:t>
                  </m:r>
                  <m:r>
                    <a:rPr lang="en-US" sz="1600" i="1" kern="1200">
                      <a:latin typeface="Cambria Math" panose="02040503050406030204" pitchFamily="18" charset="0"/>
                    </a:rPr>
                    <m:t>𝑥</m:t>
                  </m:r>
                </m:e>
              </m:d>
            </m:oMath>
          </a14:m>
          <a:endParaRPr lang="ru-RU" sz="1600" kern="1200"/>
        </a:p>
        <a:p>
          <a:pPr marL="171450" lvl="1" indent="-171450" algn="l" defTabSz="711200">
            <a:lnSpc>
              <a:spcPct val="90000"/>
            </a:lnSpc>
            <a:spcBef>
              <a:spcPct val="0"/>
            </a:spcBef>
            <a:spcAft>
              <a:spcPct val="20000"/>
            </a:spcAft>
            <a:buChar char="•"/>
          </a:pPr>
          <a:r>
            <a:rPr lang="ru-RU" sz="1600" kern="1200" dirty="0"/>
            <a:t>Использование теории принятия решений для отнесения каждого нового </a:t>
          </a:r>
          <a14:m xmlns:a14="http://schemas.microsoft.com/office/drawing/2010/main">
            <m:oMath xmlns:m="http://schemas.openxmlformats.org/officeDocument/2006/math">
              <m:r>
                <a:rPr lang="en-US" sz="1600" i="1" kern="1200">
                  <a:latin typeface="Cambria Math" panose="02040503050406030204" pitchFamily="18" charset="0"/>
                </a:rPr>
                <m:t>𝑥</m:t>
              </m:r>
            </m:oMath>
          </a14:m>
          <a:r>
            <a:rPr lang="en-US" sz="1600" kern="1200" dirty="0"/>
            <a:t> </a:t>
          </a:r>
          <a:r>
            <a:rPr lang="ru-RU" sz="1600" kern="1200" dirty="0"/>
            <a:t>к одному из классов</a:t>
          </a:r>
        </a:p>
      </dsp:txBody>
      <dsp:txXfrm>
        <a:off x="0" y="3096617"/>
        <a:ext cx="8229600" cy="782460"/>
      </dsp:txXfrm>
    </dsp:sp>
    <dsp:sp modelId="{92417E37-E489-024F-9744-FE57F78F32FB}">
      <dsp:nvSpPr>
        <dsp:cNvPr id="0" name=""/>
        <dsp:cNvSpPr/>
      </dsp:nvSpPr>
      <dsp:spPr>
        <a:xfrm>
          <a:off x="0" y="3879077"/>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Нахождение дискриминантной функции</a:t>
          </a:r>
        </a:p>
      </dsp:txBody>
      <dsp:txXfrm>
        <a:off x="24588" y="3903665"/>
        <a:ext cx="8180424" cy="454509"/>
      </dsp:txXfrm>
    </dsp:sp>
    <dsp:sp modelId="{9599920C-0363-344A-855C-2FCF7AFC75E6}">
      <dsp:nvSpPr>
        <dsp:cNvPr id="0" name=""/>
        <dsp:cNvSpPr/>
      </dsp:nvSpPr>
      <dsp:spPr>
        <a:xfrm>
          <a:off x="0" y="4382762"/>
          <a:ext cx="8229600"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f(x)</a:t>
          </a:r>
          <a:r>
            <a:rPr lang="ru-RU" sz="1600" kern="1200" dirty="0"/>
            <a:t> отображает </a:t>
          </a:r>
          <a14:m xmlns:a14="http://schemas.microsoft.com/office/drawing/2010/main">
            <m:oMath xmlns:m="http://schemas.openxmlformats.org/officeDocument/2006/math">
              <m:r>
                <a:rPr lang="en-US" sz="1600" i="1" kern="1200">
                  <a:latin typeface="Cambria Math" panose="02040503050406030204" pitchFamily="18" charset="0"/>
                </a:rPr>
                <m:t>𝑥</m:t>
              </m:r>
              <m:r>
                <a:rPr lang="en-US" sz="1600" i="1" kern="1200">
                  <a:latin typeface="Cambria Math" panose="02040503050406030204" pitchFamily="18" charset="0"/>
                </a:rPr>
                <m:t> </m:t>
              </m:r>
            </m:oMath>
          </a14:m>
          <a:r>
            <a:rPr lang="ru-RU" sz="1600" kern="1200" dirty="0"/>
            <a:t>на метку класса</a:t>
          </a:r>
        </a:p>
        <a:p>
          <a:pPr marL="171450" lvl="1" indent="-171450" algn="l" defTabSz="711200">
            <a:lnSpc>
              <a:spcPct val="90000"/>
            </a:lnSpc>
            <a:spcBef>
              <a:spcPct val="0"/>
            </a:spcBef>
            <a:spcAft>
              <a:spcPct val="20000"/>
            </a:spcAft>
            <a:buChar char="•"/>
          </a:pPr>
          <a:r>
            <a:rPr lang="ru-RU" sz="1600" kern="1200" dirty="0"/>
            <a:t>В этом случае вероятности не играют никакой роли. Единая задача обучения.</a:t>
          </a:r>
        </a:p>
      </dsp:txBody>
      <dsp:txXfrm>
        <a:off x="0" y="4382762"/>
        <a:ext cx="8229600" cy="554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56470-B2E3-5C4F-A36E-56EADF9FD42A}">
      <dsp:nvSpPr>
        <dsp:cNvPr id="0" name=""/>
        <dsp:cNvSpPr/>
      </dsp:nvSpPr>
      <dsp:spPr>
        <a:xfrm>
          <a:off x="0" y="127322"/>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Минимизация риска (матрица потерь может меняться со временем)</a:t>
          </a:r>
        </a:p>
      </dsp:txBody>
      <dsp:txXfrm>
        <a:off x="16392" y="143714"/>
        <a:ext cx="8196816" cy="303006"/>
      </dsp:txXfrm>
    </dsp:sp>
    <dsp:sp modelId="{9680B60C-D4EE-A748-9C84-69AE2BBE4C8B}">
      <dsp:nvSpPr>
        <dsp:cNvPr id="0" name=""/>
        <dsp:cNvSpPr/>
      </dsp:nvSpPr>
      <dsp:spPr>
        <a:xfrm>
          <a:off x="0" y="50343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Опция «Не принимать решение»</a:t>
          </a:r>
        </a:p>
      </dsp:txBody>
      <dsp:txXfrm>
        <a:off x="16392" y="519825"/>
        <a:ext cx="8196816" cy="303006"/>
      </dsp:txXfrm>
    </dsp:sp>
    <dsp:sp modelId="{FB4D16E8-D039-0240-81FB-460BD22723D3}">
      <dsp:nvSpPr>
        <dsp:cNvPr id="0" name=""/>
        <dsp:cNvSpPr/>
      </dsp:nvSpPr>
      <dsp:spPr>
        <a:xfrm>
          <a:off x="0" y="87954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Несбалансированные априорные классы. </a:t>
          </a:r>
        </a:p>
      </dsp:txBody>
      <dsp:txXfrm>
        <a:off x="16392" y="895935"/>
        <a:ext cx="8196816" cy="303006"/>
      </dsp:txXfrm>
    </dsp:sp>
    <dsp:sp modelId="{3B4FBB4B-7100-BD4F-8947-46811003D0A1}">
      <dsp:nvSpPr>
        <dsp:cNvPr id="0" name=""/>
        <dsp:cNvSpPr/>
      </dsp:nvSpPr>
      <dsp:spPr>
        <a:xfrm>
          <a:off x="0" y="1215333"/>
          <a:ext cx="8229600"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sp:txBody>
      <dsp:txXfrm>
        <a:off x="0" y="1215333"/>
        <a:ext cx="8229600" cy="2666160"/>
      </dsp:txXfrm>
    </dsp:sp>
    <dsp:sp modelId="{A11BF13B-E684-2A46-864B-2579A8741F02}">
      <dsp:nvSpPr>
        <dsp:cNvPr id="0" name=""/>
        <dsp:cNvSpPr/>
      </dsp:nvSpPr>
      <dsp:spPr>
        <a:xfrm>
          <a:off x="0" y="388149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Объединение моделей. </a:t>
          </a:r>
        </a:p>
      </dsp:txBody>
      <dsp:txXfrm>
        <a:off x="16392" y="3897885"/>
        <a:ext cx="8196816" cy="303006"/>
      </dsp:txXfrm>
    </dsp:sp>
    <dsp:sp modelId="{D1A460FA-6603-214C-B32F-5B7CD954A2C1}">
      <dsp:nvSpPr>
        <dsp:cNvPr id="0" name=""/>
        <dsp:cNvSpPr/>
      </dsp:nvSpPr>
      <dsp:spPr>
        <a:xfrm>
          <a:off x="0" y="4217283"/>
          <a:ext cx="822960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sp:txBody>
      <dsp:txXfrm>
        <a:off x="0" y="4217283"/>
        <a:ext cx="8229600" cy="1130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06.10.2025</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9DF42F8-D251-6842-955F-B0C08B97A6EA}" type="slidenum">
              <a:rPr lang="ru-RU" smtClean="0"/>
              <a:t>32</a:t>
            </a:fld>
            <a:endParaRPr lang="ru-RU"/>
          </a:p>
        </p:txBody>
      </p:sp>
    </p:spTree>
    <p:extLst>
      <p:ext uri="{BB962C8B-B14F-4D97-AF65-F5344CB8AC3E}">
        <p14:creationId xmlns:p14="http://schemas.microsoft.com/office/powerpoint/2010/main" val="116036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96</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97</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98</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06.10.2025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06.10.2025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06.10.2025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06.10.2025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06.10.2025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06.10.2025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06.10.2025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06.10.2025</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06.10.2025</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06.10.2025</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06.10.2025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06.10.2025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06.10.2025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06.10.2025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06.10.2025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B4E2D75-176A-4731-8E9E-D5878C72AE7C}" type="datetimeFigureOut">
              <a:rPr lang="en-US" smtClean="0"/>
              <a:pPr/>
              <a:t>10/6/25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4931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lvl1pPr>
          </a:lstStyle>
          <a:p>
            <a:r>
              <a:rPr lang="en-US"/>
              <a:t>Click to edit Master title style</a:t>
            </a:r>
            <a:endParaRPr lang="en-GB" dirty="0"/>
          </a:p>
        </p:txBody>
      </p:sp>
      <p:sp>
        <p:nvSpPr>
          <p:cNvPr id="3" name="Content Placeholder 2"/>
          <p:cNvSpPr>
            <a:spLocks noGrp="1"/>
          </p:cNvSpPr>
          <p:nvPr>
            <p:ph idx="1"/>
          </p:nvPr>
        </p:nvSpPr>
        <p:spPr>
          <a:xfrm>
            <a:off x="609600" y="1600200"/>
            <a:ext cx="7924800" cy="4525963"/>
          </a:xfrm>
        </p:spPr>
        <p:txBody>
          <a:bodyPr/>
          <a:lstStyle>
            <a:lvl1pPr>
              <a:buNone/>
              <a:defRPr b="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10/6/25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457200" y="1219200"/>
            <a:ext cx="8229600"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5821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4E2D75-176A-4731-8E9E-D5878C72AE7C}" type="datetimeFigureOut">
              <a:rPr lang="en-US" smtClean="0"/>
              <a:pPr/>
              <a:t>10/6/25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722376" y="4419600"/>
            <a:ext cx="7772400" cy="1588"/>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4537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buNone/>
              <a:defRPr sz="2400" b="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buNone/>
              <a:defRPr sz="2400" b="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CB4E2D75-176A-4731-8E9E-D5878C72AE7C}" type="datetimeFigureOut">
              <a:rPr lang="en-US" smtClean="0"/>
              <a:pPr/>
              <a:t>10/6/25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cxnSp>
        <p:nvCxnSpPr>
          <p:cNvPr id="8" name="Straight Connector 7"/>
          <p:cNvCxnSpPr/>
          <p:nvPr userDrawn="1"/>
        </p:nvCxnSpPr>
        <p:spPr>
          <a:xfrm>
            <a:off x="457200" y="1143000"/>
            <a:ext cx="8229600"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853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buNone/>
              <a:defRPr sz="2400"/>
            </a:lvl1pPr>
            <a:lvl2pPr>
              <a:buNone/>
              <a:defRPr sz="2000"/>
            </a:lvl2pPr>
            <a:lvl3pPr>
              <a:buNone/>
              <a:defRPr sz="1800"/>
            </a:lvl3pPr>
            <a:lvl4pPr>
              <a:buNone/>
              <a:defRPr sz="1600"/>
            </a:lvl4pPr>
            <a:lvl5pPr>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buNone/>
              <a:defRPr sz="2400"/>
            </a:lvl1pPr>
            <a:lvl2pPr>
              <a:buNone/>
              <a:defRPr sz="2000"/>
            </a:lvl2pPr>
            <a:lvl3pPr>
              <a:buNone/>
              <a:defRPr sz="1800"/>
            </a:lvl3pPr>
            <a:lvl4pPr>
              <a:buNone/>
              <a:defRPr sz="1600"/>
            </a:lvl4pPr>
            <a:lvl5pPr>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fld id="{CB4E2D75-176A-4731-8E9E-D5878C72AE7C}" type="datetimeFigureOut">
              <a:rPr lang="en-US" smtClean="0"/>
              <a:pPr/>
              <a:t>10/6/25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ECA1D74-A88E-44E7-9F6E-F7237237E53C}" type="slidenum">
              <a:rPr lang="en-GB" smtClean="0"/>
              <a:pPr/>
              <a:t>‹#›</a:t>
            </a:fld>
            <a:endParaRPr lang="en-GB"/>
          </a:p>
        </p:txBody>
      </p:sp>
      <p:cxnSp>
        <p:nvCxnSpPr>
          <p:cNvPr id="10" name="Straight Connector 9"/>
          <p:cNvCxnSpPr/>
          <p:nvPr userDrawn="1"/>
        </p:nvCxnSpPr>
        <p:spPr>
          <a:xfrm flipV="1">
            <a:off x="457200" y="1143000"/>
            <a:ext cx="8229600" cy="76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3836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4E2D75-176A-4731-8E9E-D5878C72AE7C}" type="datetimeFigureOut">
              <a:rPr lang="en-US" smtClean="0"/>
              <a:pPr/>
              <a:t>10/6/25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rot="5400000" flipH="1" flipV="1">
            <a:off x="0" y="1143000"/>
            <a:ext cx="1588" cy="1588"/>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cxnSp>
        <p:nvCxnSpPr>
          <p:cNvPr id="10" name="Straight Connector 9"/>
          <p:cNvCxnSpPr/>
          <p:nvPr userDrawn="1"/>
        </p:nvCxnSpPr>
        <p:spPr>
          <a:xfrm flipV="1">
            <a:off x="457200" y="1143000"/>
            <a:ext cx="8229600" cy="76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2125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4E2D75-176A-4731-8E9E-D5878C72AE7C}" type="datetimeFigureOut">
              <a:rPr lang="en-US" smtClean="0"/>
              <a:pPr/>
              <a:t>10/6/25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93072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06.10.2025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buNone/>
              <a:defRPr sz="3200"/>
            </a:lvl1pPr>
            <a:lvl2pPr>
              <a:buNone/>
              <a:defRPr sz="2800"/>
            </a:lvl2pPr>
            <a:lvl3pPr>
              <a:buNone/>
              <a:defRPr sz="2400"/>
            </a:lvl3pPr>
            <a:lvl4pPr>
              <a:buNone/>
              <a:defRPr sz="2000"/>
            </a:lvl4pPr>
            <a:lvl5pPr>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E2D75-176A-4731-8E9E-D5878C72AE7C}" type="datetimeFigureOut">
              <a:rPr lang="en-US" smtClean="0"/>
              <a:pPr/>
              <a:t>10/6/25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1255188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E2D75-176A-4731-8E9E-D5878C72AE7C}" type="datetimeFigureOut">
              <a:rPr lang="en-US" smtClean="0"/>
              <a:pPr/>
              <a:t>10/6/25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3911982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10/6/25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940491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10/6/25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14423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06.10.2025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06.10.2025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06.10.2025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06.10.2025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06.10.2025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06.10.2025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06.10.2025</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4E2D75-176A-4731-8E9E-D5878C72AE7C}" type="datetimeFigureOut">
              <a:rPr lang="en-US" smtClean="0"/>
              <a:pPr/>
              <a:t>10/6/25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CA1D74-A88E-44E7-9F6E-F7237237E53C}" type="slidenum">
              <a:rPr lang="en-GB" smtClean="0"/>
              <a:pPr/>
              <a:t>‹#›</a:t>
            </a:fld>
            <a:endParaRPr lang="en-GB"/>
          </a:p>
        </p:txBody>
      </p:sp>
    </p:spTree>
    <p:extLst>
      <p:ext uri="{BB962C8B-B14F-4D97-AF65-F5344CB8AC3E}">
        <p14:creationId xmlns:p14="http://schemas.microsoft.com/office/powerpoint/2010/main" val="169949883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None/>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sudakov@ws-ds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88.png"/><Relationship Id="rId4" Type="http://schemas.openxmlformats.org/officeDocument/2006/relationships/image" Target="../media/image187.png"/></Relationships>
</file>

<file path=ppt/slides/_rels/slide101.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slideLayout" Target="../slideLayouts/slideLayout13.xml"/><Relationship Id="rId1" Type="http://schemas.openxmlformats.org/officeDocument/2006/relationships/tags" Target="../tags/tag95.xml"/><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3.xml"/><Relationship Id="rId1" Type="http://schemas.openxmlformats.org/officeDocument/2006/relationships/tags" Target="../tags/tag96.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95.png"/><Relationship Id="rId4" Type="http://schemas.openxmlformats.org/officeDocument/2006/relationships/image" Target="../media/image194.png"/></Relationships>
</file>

<file path=ppt/slides/_rels/slide105.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101.xml"/><Relationship Id="rId7" Type="http://schemas.openxmlformats.org/officeDocument/2006/relationships/image" Target="../media/image198.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99.png"/><Relationship Id="rId5" Type="http://schemas.openxmlformats.org/officeDocument/2006/relationships/slideLayout" Target="../slideLayouts/slideLayout13.xml"/><Relationship Id="rId10" Type="http://schemas.openxmlformats.org/officeDocument/2006/relationships/image" Target="../media/image202.png"/><Relationship Id="rId4" Type="http://schemas.openxmlformats.org/officeDocument/2006/relationships/tags" Target="../tags/tag102.xml"/><Relationship Id="rId9" Type="http://schemas.openxmlformats.org/officeDocument/2006/relationships/image" Target="../media/image201.png"/></Relationships>
</file>

<file path=ppt/slides/_rels/slide10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207.png"/><Relationship Id="rId5" Type="http://schemas.openxmlformats.org/officeDocument/2006/relationships/image" Target="../media/image206.jpeg"/><Relationship Id="rId4" Type="http://schemas.openxmlformats.org/officeDocument/2006/relationships/image" Target="../media/image205.png"/></Relationships>
</file>

<file path=ppt/slides/_rels/slide109.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15.xml"/><Relationship Id="rId4" Type="http://schemas.openxmlformats.org/officeDocument/2006/relationships/image" Target="../media/image210.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213.png"/><Relationship Id="rId5" Type="http://schemas.openxmlformats.org/officeDocument/2006/relationships/image" Target="../media/image211.png"/><Relationship Id="rId4" Type="http://schemas.openxmlformats.org/officeDocument/2006/relationships/image" Target="../media/image212.png"/></Relationships>
</file>

<file path=ppt/slides/_rels/slide11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26.xml"/><Relationship Id="rId1" Type="http://schemas.openxmlformats.org/officeDocument/2006/relationships/tags" Target="../tags/tag107.xml"/><Relationship Id="rId5" Type="http://schemas.openxmlformats.org/officeDocument/2006/relationships/image" Target="../media/image215.jpeg"/><Relationship Id="rId4" Type="http://schemas.openxmlformats.org/officeDocument/2006/relationships/image" Target="../media/image214.png"/></Relationships>
</file>

<file path=ppt/slides/_rels/slide11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110.xml"/><Relationship Id="rId7" Type="http://schemas.openxmlformats.org/officeDocument/2006/relationships/image" Target="../media/image217.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216.png"/><Relationship Id="rId5" Type="http://schemas.openxmlformats.org/officeDocument/2006/relationships/slideLayout" Target="../slideLayouts/slideLayout26.xml"/><Relationship Id="rId4" Type="http://schemas.openxmlformats.org/officeDocument/2006/relationships/tags" Target="../tags/tag111.xml"/><Relationship Id="rId9" Type="http://schemas.openxmlformats.org/officeDocument/2006/relationships/image" Target="../media/image219.png"/></Relationships>
</file>

<file path=ppt/slides/_rels/slide113.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222.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225.jpeg"/><Relationship Id="rId5" Type="http://schemas.openxmlformats.org/officeDocument/2006/relationships/image" Target="../media/image224.png"/><Relationship Id="rId4" Type="http://schemas.openxmlformats.org/officeDocument/2006/relationships/image" Target="../media/image223.png"/></Relationships>
</file>

<file path=ppt/slides/_rels/slide115.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slideLayout" Target="../slideLayouts/slideLayout26.xml"/><Relationship Id="rId1" Type="http://schemas.openxmlformats.org/officeDocument/2006/relationships/tags" Target="../tags/tag117.xml"/><Relationship Id="rId4" Type="http://schemas.openxmlformats.org/officeDocument/2006/relationships/image" Target="../media/image22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tags" Target="../tags/tag120.xml"/><Relationship Id="rId7" Type="http://schemas.openxmlformats.org/officeDocument/2006/relationships/image" Target="../media/image228.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24.xml"/><Relationship Id="rId11" Type="http://schemas.openxmlformats.org/officeDocument/2006/relationships/image" Target="../media/image232.png"/><Relationship Id="rId5" Type="http://schemas.openxmlformats.org/officeDocument/2006/relationships/tags" Target="../tags/tag122.xml"/><Relationship Id="rId10" Type="http://schemas.openxmlformats.org/officeDocument/2006/relationships/image" Target="../media/image231.png"/><Relationship Id="rId4" Type="http://schemas.openxmlformats.org/officeDocument/2006/relationships/tags" Target="../tags/tag121.xml"/><Relationship Id="rId9" Type="http://schemas.openxmlformats.org/officeDocument/2006/relationships/image" Target="../media/image230.png"/></Relationships>
</file>

<file path=ppt/slides/_rels/slide118.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image" Target="../media/image233.jpe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slideLayout" Target="../slideLayouts/slideLayout24.xml"/><Relationship Id="rId1" Type="http://schemas.openxmlformats.org/officeDocument/2006/relationships/tags" Target="../tags/tag123.xml"/><Relationship Id="rId6" Type="http://schemas.openxmlformats.org/officeDocument/2006/relationships/image" Target="../media/image238.png"/><Relationship Id="rId5" Type="http://schemas.openxmlformats.org/officeDocument/2006/relationships/image" Target="../media/image237.jpeg"/><Relationship Id="rId4" Type="http://schemas.openxmlformats.org/officeDocument/2006/relationships/image" Target="../media/image23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udakov/math-for-ds/tree/main/Bayes" TargetMode="External"/><Relationship Id="rId2" Type="http://schemas.openxmlformats.org/officeDocument/2006/relationships/hyperlink" Target="https://github.com/sudakov/ai-lab"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3.xml"/><Relationship Id="rId5" Type="http://schemas.openxmlformats.org/officeDocument/2006/relationships/image" Target="../media/image59.emf"/><Relationship Id="rId4" Type="http://schemas.openxmlformats.org/officeDocument/2006/relationships/image" Target="../media/image58.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6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0.emf"/><Relationship Id="rId5" Type="http://schemas.openxmlformats.org/officeDocument/2006/relationships/image" Target="../media/image69.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3.xml"/><Relationship Id="rId7" Type="http://schemas.openxmlformats.org/officeDocument/2006/relationships/image" Target="../media/image7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1.png"/><Relationship Id="rId5" Type="http://schemas.openxmlformats.org/officeDocument/2006/relationships/slideLayout" Target="../slideLayouts/slideLayout13.xml"/><Relationship Id="rId4" Type="http://schemas.openxmlformats.org/officeDocument/2006/relationships/tags" Target="../tags/tag14.xml"/><Relationship Id="rId9"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5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7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6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8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21.xml"/><Relationship Id="rId7" Type="http://schemas.openxmlformats.org/officeDocument/2006/relationships/image" Target="../media/image8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86.png"/><Relationship Id="rId5" Type="http://schemas.openxmlformats.org/officeDocument/2006/relationships/image" Target="../media/image91.png"/><Relationship Id="rId4"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24.xml"/><Relationship Id="rId7" Type="http://schemas.openxmlformats.org/officeDocument/2006/relationships/image" Target="../media/image9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7.png"/><Relationship Id="rId5" Type="http://schemas.openxmlformats.org/officeDocument/2006/relationships/slideLayout" Target="../slideLayouts/slideLayout13.xml"/><Relationship Id="rId10" Type="http://schemas.openxmlformats.org/officeDocument/2006/relationships/image" Target="../media/image95.png"/><Relationship Id="rId4" Type="http://schemas.openxmlformats.org/officeDocument/2006/relationships/tags" Target="../tags/tag25.xml"/><Relationship Id="rId9" Type="http://schemas.openxmlformats.org/officeDocument/2006/relationships/image" Target="../media/image94.png"/></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28.xml"/><Relationship Id="rId7" Type="http://schemas.openxmlformats.org/officeDocument/2006/relationships/image" Target="../media/image9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96.png"/><Relationship Id="rId5" Type="http://schemas.openxmlformats.org/officeDocument/2006/relationships/slideLayout" Target="../slideLayouts/slideLayout13.xml"/><Relationship Id="rId4" Type="http://schemas.openxmlformats.org/officeDocument/2006/relationships/tags" Target="../tags/tag29.xml"/><Relationship Id="rId9"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03.png"/><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9.png"/><Relationship Id="rId3" Type="http://schemas.openxmlformats.org/officeDocument/2006/relationships/tags" Target="../tags/tag34.xml"/><Relationship Id="rId7" Type="http://schemas.openxmlformats.org/officeDocument/2006/relationships/slideLayout" Target="../slideLayouts/slideLayout13.xml"/><Relationship Id="rId12" Type="http://schemas.openxmlformats.org/officeDocument/2006/relationships/image" Target="../media/image10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107.png"/><Relationship Id="rId5" Type="http://schemas.openxmlformats.org/officeDocument/2006/relationships/tags" Target="../tags/tag36.xml"/><Relationship Id="rId10" Type="http://schemas.openxmlformats.org/officeDocument/2006/relationships/image" Target="../media/image106.png"/><Relationship Id="rId4" Type="http://schemas.openxmlformats.org/officeDocument/2006/relationships/tags" Target="../tags/tag35.xml"/><Relationship Id="rId9" Type="http://schemas.openxmlformats.org/officeDocument/2006/relationships/image" Target="../media/image105.png"/><Relationship Id="rId1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12.png"/><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42.xml"/><Relationship Id="rId7" Type="http://schemas.openxmlformats.org/officeDocument/2006/relationships/image" Target="../media/image11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13.png"/><Relationship Id="rId5" Type="http://schemas.openxmlformats.org/officeDocument/2006/relationships/slideLayout" Target="../slideLayouts/slideLayout13.xml"/><Relationship Id="rId4" Type="http://schemas.openxmlformats.org/officeDocument/2006/relationships/tags" Target="../tags/tag43.xml"/><Relationship Id="rId9"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47.xml"/><Relationship Id="rId7" Type="http://schemas.openxmlformats.org/officeDocument/2006/relationships/image" Target="../media/image12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19.png"/><Relationship Id="rId5" Type="http://schemas.openxmlformats.org/officeDocument/2006/relationships/slideLayout" Target="../slideLayouts/slideLayout13.xml"/><Relationship Id="rId4" Type="http://schemas.openxmlformats.org/officeDocument/2006/relationships/tags" Target="../tags/tag48.xml"/><Relationship Id="rId9"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126.png"/><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3.xml"/><Relationship Id="rId5" Type="http://schemas.openxmlformats.org/officeDocument/2006/relationships/image" Target="../media/image130.jpeg"/><Relationship Id="rId4" Type="http://schemas.openxmlformats.org/officeDocument/2006/relationships/image" Target="../media/image129.jpeg"/></Relationships>
</file>

<file path=ppt/slides/_rels/slide8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55.xml"/><Relationship Id="rId7" Type="http://schemas.openxmlformats.org/officeDocument/2006/relationships/image" Target="../media/image13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3.xml"/><Relationship Id="rId11" Type="http://schemas.openxmlformats.org/officeDocument/2006/relationships/image" Target="../media/image135.png"/><Relationship Id="rId5" Type="http://schemas.openxmlformats.org/officeDocument/2006/relationships/tags" Target="../tags/tag57.xml"/><Relationship Id="rId10" Type="http://schemas.openxmlformats.org/officeDocument/2006/relationships/image" Target="../media/image134.png"/><Relationship Id="rId4" Type="http://schemas.openxmlformats.org/officeDocument/2006/relationships/tags" Target="../tags/tag56.xml"/><Relationship Id="rId9" Type="http://schemas.openxmlformats.org/officeDocument/2006/relationships/image" Target="../media/image133.png"/></Relationships>
</file>

<file path=ppt/slides/_rels/slide8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0.xml"/><Relationship Id="rId7" Type="http://schemas.openxmlformats.org/officeDocument/2006/relationships/image" Target="../media/image13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3.xml"/><Relationship Id="rId11" Type="http://schemas.openxmlformats.org/officeDocument/2006/relationships/image" Target="../media/image140.png"/><Relationship Id="rId5" Type="http://schemas.openxmlformats.org/officeDocument/2006/relationships/tags" Target="../tags/tag62.xml"/><Relationship Id="rId10" Type="http://schemas.openxmlformats.org/officeDocument/2006/relationships/image" Target="../media/image139.png"/><Relationship Id="rId4" Type="http://schemas.openxmlformats.org/officeDocument/2006/relationships/tags" Target="../tags/tag61.xml"/><Relationship Id="rId9" Type="http://schemas.openxmlformats.org/officeDocument/2006/relationships/image" Target="../media/image138.png"/></Relationships>
</file>

<file path=ppt/slides/_rels/slide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13.xml"/><Relationship Id="rId1" Type="http://schemas.openxmlformats.org/officeDocument/2006/relationships/tags" Target="../tags/tag6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image" Target="../media/image142.png"/></Relationships>
</file>

<file path=ppt/slides/_rels/slide8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68.xml"/><Relationship Id="rId7" Type="http://schemas.openxmlformats.org/officeDocument/2006/relationships/image" Target="../media/image147.jpe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46.jpeg"/><Relationship Id="rId5" Type="http://schemas.openxmlformats.org/officeDocument/2006/relationships/image" Target="../media/image145.jpeg"/><Relationship Id="rId10" Type="http://schemas.openxmlformats.org/officeDocument/2006/relationships/image" Target="../media/image150.png"/><Relationship Id="rId4" Type="http://schemas.openxmlformats.org/officeDocument/2006/relationships/slideLayout" Target="../slideLayouts/slideLayout13.xml"/><Relationship Id="rId9" Type="http://schemas.openxmlformats.org/officeDocument/2006/relationships/image" Target="../media/image14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54.jpe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8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3.xml"/><Relationship Id="rId4" Type="http://schemas.openxmlformats.org/officeDocument/2006/relationships/image" Target="../media/image15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tags" Target="../tags/tag73.xml"/><Relationship Id="rId7" Type="http://schemas.openxmlformats.org/officeDocument/2006/relationships/image" Target="../media/image159.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58.png"/><Relationship Id="rId5" Type="http://schemas.openxmlformats.org/officeDocument/2006/relationships/slideLayout" Target="../slideLayouts/slideLayout13.xml"/><Relationship Id="rId10" Type="http://schemas.openxmlformats.org/officeDocument/2006/relationships/image" Target="../media/image162.jpeg"/><Relationship Id="rId4" Type="http://schemas.openxmlformats.org/officeDocument/2006/relationships/tags" Target="../tags/tag74.xml"/><Relationship Id="rId9" Type="http://schemas.openxmlformats.org/officeDocument/2006/relationships/image" Target="../media/image161.png"/></Relationships>
</file>

<file path=ppt/slides/_rels/slide91.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slideLayout" Target="../slideLayouts/slideLayout13.xml"/><Relationship Id="rId7" Type="http://schemas.openxmlformats.org/officeDocument/2006/relationships/image" Target="../media/image165.jpe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54.jpeg"/><Relationship Id="rId5" Type="http://schemas.openxmlformats.org/officeDocument/2006/relationships/image" Target="../media/image164.png"/><Relationship Id="rId4" Type="http://schemas.openxmlformats.org/officeDocument/2006/relationships/image" Target="../media/image163.png"/></Relationships>
</file>

<file path=ppt/slides/_rels/slide92.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tags" Target="../tags/tag79.xml"/><Relationship Id="rId7" Type="http://schemas.openxmlformats.org/officeDocument/2006/relationships/slideLayout" Target="../slideLayouts/slideLayout13.xml"/><Relationship Id="rId12" Type="http://schemas.openxmlformats.org/officeDocument/2006/relationships/image" Target="../media/image17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70.png"/><Relationship Id="rId5" Type="http://schemas.openxmlformats.org/officeDocument/2006/relationships/tags" Target="../tags/tag81.xml"/><Relationship Id="rId10" Type="http://schemas.openxmlformats.org/officeDocument/2006/relationships/image" Target="../media/image169.png"/><Relationship Id="rId4" Type="http://schemas.openxmlformats.org/officeDocument/2006/relationships/tags" Target="../tags/tag80.xml"/><Relationship Id="rId9" Type="http://schemas.openxmlformats.org/officeDocument/2006/relationships/image" Target="../media/image168.png"/></Relationships>
</file>

<file path=ppt/slides/_rels/slide93.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7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80.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89.xml"/><Relationship Id="rId4" Type="http://schemas.openxmlformats.org/officeDocument/2006/relationships/image" Target="../media/image18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90.xml"/><Relationship Id="rId5" Type="http://schemas.openxmlformats.org/officeDocument/2006/relationships/image" Target="../media/image182.png"/><Relationship Id="rId4" Type="http://schemas.openxmlformats.org/officeDocument/2006/relationships/image" Target="../media/image1820.png"/></Relationships>
</file>

<file path=ppt/slides/_rels/slide9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3.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435260"/>
            <a:ext cx="9144000" cy="1230022"/>
          </a:xfrm>
        </p:spPr>
        <p:txBody>
          <a:bodyPr>
            <a:noAutofit/>
          </a:bodyPr>
          <a:lstStyle/>
          <a:p>
            <a:r>
              <a:rPr lang="ru-RU" sz="4000" dirty="0"/>
              <a:t>Машинное обучение</a:t>
            </a:r>
            <a:br>
              <a:rPr lang="ru-RU" sz="4000" dirty="0"/>
            </a:br>
            <a:r>
              <a:rPr lang="ru-RU" sz="4000" dirty="0"/>
              <a:t>(краткий курс)</a:t>
            </a:r>
          </a:p>
        </p:txBody>
      </p:sp>
      <p:sp>
        <p:nvSpPr>
          <p:cNvPr id="3" name="Подзаголовок 2"/>
          <p:cNvSpPr>
            <a:spLocks noGrp="1"/>
          </p:cNvSpPr>
          <p:nvPr>
            <p:ph type="subTitle" idx="1"/>
          </p:nvPr>
        </p:nvSpPr>
        <p:spPr>
          <a:xfrm>
            <a:off x="0" y="5437632"/>
            <a:ext cx="5449824" cy="1420368"/>
          </a:xfrm>
        </p:spPr>
        <p:txBody>
          <a:bodyPr>
            <a:normAutofit fontScale="85000" lnSpcReduction="20000"/>
          </a:bodyPr>
          <a:lstStyle/>
          <a:p>
            <a:r>
              <a:rPr lang="ru-RU" dirty="0"/>
              <a:t>Судаков Владимир Анатольевич</a:t>
            </a:r>
            <a:r>
              <a:rPr lang="en-US" dirty="0"/>
              <a:t>,</a:t>
            </a:r>
            <a:endParaRPr lang="ru-RU" dirty="0"/>
          </a:p>
          <a:p>
            <a:r>
              <a:rPr lang="ru-RU" dirty="0"/>
              <a:t>Профессор кафедры 806</a:t>
            </a:r>
          </a:p>
          <a:p>
            <a:r>
              <a:rPr lang="en-US" dirty="0">
                <a:hlinkClick r:id="rId2"/>
              </a:rPr>
              <a:t>sudakov@ws-dss.com</a:t>
            </a:r>
            <a:endParaRPr lang="ru-RU" dirty="0"/>
          </a:p>
          <a:p>
            <a:r>
              <a:rPr lang="ru-RU" dirty="0"/>
              <a:t>2025</a:t>
            </a:r>
          </a:p>
        </p:txBody>
      </p:sp>
      <p:pic>
        <p:nvPicPr>
          <p:cNvPr id="5" name="Рисунок 4">
            <a:extLst>
              <a:ext uri="{FF2B5EF4-FFF2-40B4-BE49-F238E27FC236}">
                <a16:creationId xmlns:a16="http://schemas.microsoft.com/office/drawing/2014/main" id="{7C4C4FC7-C9EA-EF4C-AB97-D82E9A90D9AD}"/>
              </a:ext>
            </a:extLst>
          </p:cNvPr>
          <p:cNvPicPr>
            <a:picLocks noChangeAspect="1"/>
          </p:cNvPicPr>
          <p:nvPr/>
        </p:nvPicPr>
        <p:blipFill rotWithShape="1">
          <a:blip r:embed="rId3"/>
          <a:srcRect t="20444" b="28356"/>
          <a:stretch/>
        </p:blipFill>
        <p:spPr>
          <a:xfrm>
            <a:off x="5975019" y="3346704"/>
            <a:ext cx="3168981" cy="3511296"/>
          </a:xfrm>
          <a:prstGeom prst="rect">
            <a:avLst/>
          </a:prstGeom>
        </p:spPr>
      </p:pic>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9F9DE5-3D7B-2544-841E-409027D41697}"/>
              </a:ext>
            </a:extLst>
          </p:cNvPr>
          <p:cNvSpPr>
            <a:spLocks noGrp="1"/>
          </p:cNvSpPr>
          <p:nvPr>
            <p:ph type="title"/>
          </p:nvPr>
        </p:nvSpPr>
        <p:spPr>
          <a:xfrm>
            <a:off x="1150938" y="692150"/>
            <a:ext cx="4923924" cy="554518"/>
          </a:xfrm>
        </p:spPr>
        <p:txBody>
          <a:bodyPr>
            <a:normAutofit fontScale="90000"/>
          </a:bodyPr>
          <a:lstStyle/>
          <a:p>
            <a:r>
              <a:rPr lang="ru-RU" dirty="0">
                <a:solidFill>
                  <a:srgbClr val="00B0F0"/>
                </a:solidFill>
              </a:rPr>
              <a:t>Пример больших данных</a:t>
            </a:r>
          </a:p>
        </p:txBody>
      </p:sp>
      <p:pic>
        <p:nvPicPr>
          <p:cNvPr id="5" name="Объект 3">
            <a:extLst>
              <a:ext uri="{FF2B5EF4-FFF2-40B4-BE49-F238E27FC236}">
                <a16:creationId xmlns:a16="http://schemas.microsoft.com/office/drawing/2014/main" id="{EAE2F36E-2245-B046-A86F-35BCB517305D}"/>
              </a:ext>
            </a:extLst>
          </p:cNvPr>
          <p:cNvPicPr>
            <a:picLocks noChangeAspect="1"/>
          </p:cNvPicPr>
          <p:nvPr/>
        </p:nvPicPr>
        <p:blipFill>
          <a:blip r:embed="rId2"/>
          <a:stretch>
            <a:fillRect/>
          </a:stretch>
        </p:blipFill>
        <p:spPr>
          <a:xfrm>
            <a:off x="699526" y="1440238"/>
            <a:ext cx="7951688" cy="4465361"/>
          </a:xfrm>
          <a:prstGeom prst="rect">
            <a:avLst/>
          </a:prstGeom>
        </p:spPr>
      </p:pic>
    </p:spTree>
    <p:extLst>
      <p:ext uri="{BB962C8B-B14F-4D97-AF65-F5344CB8AC3E}">
        <p14:creationId xmlns:p14="http://schemas.microsoft.com/office/powerpoint/2010/main" val="2367928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r>
              <a:rPr lang="ru-RU" dirty="0"/>
              <a:t>где</a:t>
            </a:r>
            <a:endParaRPr lang="en-GB" dirty="0"/>
          </a:p>
          <a:p>
            <a:endParaRPr lang="en-GB" dirty="0"/>
          </a:p>
          <a:p>
            <a:r>
              <a:rPr lang="ru-RU" dirty="0"/>
              <a:t>Бесконечная смесь </a:t>
            </a:r>
            <a:r>
              <a:rPr lang="ru-RU" dirty="0" err="1"/>
              <a:t>гауссианов</a:t>
            </a:r>
            <a:r>
              <a:rPr lang="en-GB" dirty="0"/>
              <a:t>.</a:t>
            </a:r>
          </a:p>
        </p:txBody>
      </p:sp>
      <p:sp>
        <p:nvSpPr>
          <p:cNvPr id="2" name="Title 1"/>
          <p:cNvSpPr>
            <a:spLocks noGrp="1"/>
          </p:cNvSpPr>
          <p:nvPr>
            <p:ph type="title"/>
          </p:nvPr>
        </p:nvSpPr>
        <p:spPr/>
        <p:txBody>
          <a:bodyPr/>
          <a:lstStyle/>
          <a:p>
            <a:r>
              <a:rPr lang="ru" dirty="0"/>
              <a:t>Распределение Стьюдента</a:t>
            </a:r>
            <a:endParaRPr lang="en-GB" dirty="0"/>
          </a:p>
        </p:txBody>
      </p:sp>
      <p:pic>
        <p:nvPicPr>
          <p:cNvPr id="7" name="Picture 6"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927659" y="1714487"/>
            <a:ext cx="7288680" cy="2462064"/>
          </a:xfrm>
          <a:prstGeom prst="rect">
            <a:avLst/>
          </a:prstGeom>
          <a:noFill/>
          <a:ln/>
          <a:effectLst/>
        </p:spPr>
      </p:pic>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526266" y="4863096"/>
            <a:ext cx="4091466" cy="280487"/>
          </a:xfrm>
          <a:prstGeom prst="rect">
            <a:avLst/>
          </a:prstGeom>
          <a:noFill/>
          <a:ln/>
          <a:effectLst/>
        </p:spPr>
      </p:pic>
      <p:sp>
        <p:nvSpPr>
          <p:cNvPr id="30" name="Freeform 29"/>
          <p:cNvSpPr/>
          <p:nvPr/>
        </p:nvSpPr>
        <p:spPr>
          <a:xfrm>
            <a:off x="5617029" y="2753248"/>
            <a:ext cx="2813538" cy="2924071"/>
          </a:xfrm>
          <a:custGeom>
            <a:avLst/>
            <a:gdLst>
              <a:gd name="connsiteX0" fmla="*/ 0 w 2813538"/>
              <a:gd name="connsiteY0" fmla="*/ 2924071 h 2924071"/>
              <a:gd name="connsiteX1" fmla="*/ 2813538 w 2813538"/>
              <a:gd name="connsiteY1" fmla="*/ 2924071 h 2924071"/>
              <a:gd name="connsiteX2" fmla="*/ 2783393 w 2813538"/>
              <a:gd name="connsiteY2" fmla="*/ 0 h 2924071"/>
              <a:gd name="connsiteX3" fmla="*/ 1838848 w 2813538"/>
              <a:gd name="connsiteY3" fmla="*/ 0 h 2924071"/>
              <a:gd name="connsiteX4" fmla="*/ 1838848 w 2813538"/>
              <a:gd name="connsiteY4" fmla="*/ 0 h 292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538" h="2924071">
                <a:moveTo>
                  <a:pt x="0" y="2924071"/>
                </a:moveTo>
                <a:lnTo>
                  <a:pt x="2813538" y="2924071"/>
                </a:lnTo>
                <a:lnTo>
                  <a:pt x="2783393" y="0"/>
                </a:lnTo>
                <a:lnTo>
                  <a:pt x="1838848" y="0"/>
                </a:lnTo>
                <a:lnTo>
                  <a:pt x="1838848" y="0"/>
                </a:lnTo>
              </a:path>
            </a:pathLst>
          </a:custGeom>
          <a:ln w="1905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Распределение Стьюдента</a:t>
            </a:r>
            <a:endParaRPr lang="en-GB" dirty="0"/>
          </a:p>
        </p:txBody>
      </p:sp>
      <p:pic>
        <p:nvPicPr>
          <p:cNvPr id="8" name="Picture 7" descr="Figure2.15.jpg"/>
          <p:cNvPicPr>
            <a:picLocks noChangeAspect="1"/>
          </p:cNvPicPr>
          <p:nvPr/>
        </p:nvPicPr>
        <p:blipFill>
          <a:blip r:embed="rId3"/>
          <a:stretch>
            <a:fillRect/>
          </a:stretch>
        </p:blipFill>
        <p:spPr>
          <a:xfrm>
            <a:off x="1959070" y="1428736"/>
            <a:ext cx="4980432" cy="3608832"/>
          </a:xfrm>
          <a:prstGeom prst="rect">
            <a:avLst/>
          </a:prstGeom>
        </p:spPr>
      </p:pic>
      <p:pic>
        <p:nvPicPr>
          <p:cNvPr id="12" name="Picture 11"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741427" y="5286388"/>
            <a:ext cx="5648131" cy="921678"/>
          </a:xfrm>
          <a:prstGeom prst="rect">
            <a:avLst/>
          </a:prstGeom>
          <a:noFill/>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Распределение Стьюдента</a:t>
            </a:r>
            <a:endParaRPr lang="en-GB" dirty="0"/>
          </a:p>
        </p:txBody>
      </p:sp>
      <p:sp>
        <p:nvSpPr>
          <p:cNvPr id="5" name="Content Placeholder 4"/>
          <p:cNvSpPr>
            <a:spLocks noGrp="1"/>
          </p:cNvSpPr>
          <p:nvPr>
            <p:ph idx="1"/>
          </p:nvPr>
        </p:nvSpPr>
        <p:spPr/>
        <p:txBody>
          <a:bodyPr>
            <a:normAutofit/>
          </a:bodyPr>
          <a:lstStyle/>
          <a:p>
            <a:r>
              <a:rPr lang="en-GB" sz="2800" dirty="0" err="1"/>
              <a:t>Р</a:t>
            </a:r>
            <a:r>
              <a:rPr lang="ru-RU" sz="2800" dirty="0" err="1"/>
              <a:t>обастность</a:t>
            </a:r>
            <a:r>
              <a:rPr lang="en-GB" sz="2800" dirty="0"/>
              <a:t>: </a:t>
            </a:r>
            <a:r>
              <a:rPr lang="ru-RU" sz="2800" dirty="0">
                <a:solidFill>
                  <a:srgbClr val="00FF00"/>
                </a:solidFill>
              </a:rPr>
              <a:t>Нормальное</a:t>
            </a:r>
            <a:r>
              <a:rPr lang="en-GB" sz="2800" dirty="0"/>
              <a:t> vs </a:t>
            </a:r>
            <a:r>
              <a:rPr lang="en-GB" sz="2800" dirty="0">
                <a:solidFill>
                  <a:srgbClr val="FF0000"/>
                </a:solidFill>
              </a:rPr>
              <a:t>t-</a:t>
            </a:r>
            <a:r>
              <a:rPr lang="ru-RU" sz="2800" dirty="0">
                <a:solidFill>
                  <a:srgbClr val="FF0000"/>
                </a:solidFill>
              </a:rPr>
              <a:t>распределение</a:t>
            </a:r>
            <a:r>
              <a:rPr lang="en-GB" sz="2800" dirty="0">
                <a:solidFill>
                  <a:srgbClr val="FF0000"/>
                </a:solidFill>
              </a:rPr>
              <a:t>.</a:t>
            </a:r>
          </a:p>
        </p:txBody>
      </p:sp>
      <p:grpSp>
        <p:nvGrpSpPr>
          <p:cNvPr id="12" name="Group 11"/>
          <p:cNvGrpSpPr/>
          <p:nvPr/>
        </p:nvGrpSpPr>
        <p:grpSpPr>
          <a:xfrm>
            <a:off x="805882" y="2428868"/>
            <a:ext cx="7382752" cy="3680270"/>
            <a:chOff x="761148" y="2320498"/>
            <a:chExt cx="7382752" cy="3680270"/>
          </a:xfrm>
        </p:grpSpPr>
        <p:pic>
          <p:nvPicPr>
            <p:cNvPr id="8" name="Picture 7" descr="Figure2.15.jpg"/>
            <p:cNvPicPr>
              <a:picLocks noChangeAspect="1"/>
            </p:cNvPicPr>
            <p:nvPr/>
          </p:nvPicPr>
          <p:blipFill>
            <a:blip r:embed="rId2"/>
            <a:stretch>
              <a:fillRect/>
            </a:stretch>
          </p:blipFill>
          <p:spPr>
            <a:xfrm>
              <a:off x="761148" y="2320498"/>
              <a:ext cx="3525100" cy="3608832"/>
            </a:xfrm>
            <a:prstGeom prst="rect">
              <a:avLst/>
            </a:prstGeom>
          </p:spPr>
        </p:pic>
        <p:pic>
          <p:nvPicPr>
            <p:cNvPr id="6" name="Picture 5" descr="Figure2.15.jpg"/>
            <p:cNvPicPr>
              <a:picLocks noChangeAspect="1"/>
            </p:cNvPicPr>
            <p:nvPr/>
          </p:nvPicPr>
          <p:blipFill>
            <a:blip r:embed="rId3"/>
            <a:stretch>
              <a:fillRect/>
            </a:stretch>
          </p:blipFill>
          <p:spPr>
            <a:xfrm>
              <a:off x="4618800" y="2320499"/>
              <a:ext cx="3525100" cy="3608831"/>
            </a:xfrm>
            <a:prstGeom prst="rect">
              <a:avLst/>
            </a:prstGeom>
          </p:spPr>
        </p:pic>
        <p:sp>
          <p:nvSpPr>
            <p:cNvPr id="10" name="Rectangle 9"/>
            <p:cNvSpPr/>
            <p:nvPr/>
          </p:nvSpPr>
          <p:spPr>
            <a:xfrm>
              <a:off x="1785918" y="5643578"/>
              <a:ext cx="5357850"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Периодические случайные величины</a:t>
            </a:r>
            <a:endParaRPr lang="en-GB" dirty="0"/>
          </a:p>
        </p:txBody>
      </p:sp>
      <p:sp>
        <p:nvSpPr>
          <p:cNvPr id="3" name="Content Placeholder 2"/>
          <p:cNvSpPr>
            <a:spLocks noGrp="1"/>
          </p:cNvSpPr>
          <p:nvPr>
            <p:ph idx="1"/>
          </p:nvPr>
        </p:nvSpPr>
        <p:spPr>
          <a:xfrm>
            <a:off x="457199" y="1600200"/>
            <a:ext cx="8594203" cy="4525963"/>
          </a:xfrm>
        </p:spPr>
        <p:txBody>
          <a:bodyPr/>
          <a:lstStyle/>
          <a:p>
            <a:pPr>
              <a:buFont typeface="Arial" pitchFamily="34" charset="0"/>
              <a:buChar char="•"/>
            </a:pPr>
            <a:r>
              <a:rPr lang="ru-RU" dirty="0"/>
              <a:t>Примеры</a:t>
            </a:r>
            <a:r>
              <a:rPr lang="en-GB" dirty="0"/>
              <a:t>: </a:t>
            </a:r>
            <a:r>
              <a:rPr lang="ru-RU" dirty="0"/>
              <a:t>календарное время</a:t>
            </a:r>
            <a:r>
              <a:rPr lang="en-GB" dirty="0"/>
              <a:t>, </a:t>
            </a:r>
            <a:r>
              <a:rPr lang="ru-RU" dirty="0"/>
              <a:t>направление</a:t>
            </a:r>
            <a:endParaRPr lang="en-GB" dirty="0"/>
          </a:p>
          <a:p>
            <a:pPr>
              <a:buFont typeface="Arial" pitchFamily="34" charset="0"/>
              <a:buChar char="•"/>
            </a:pPr>
            <a:r>
              <a:rPr lang="ru-RU" dirty="0"/>
              <a:t>Необходимо чтобы</a:t>
            </a:r>
            <a:endParaRPr lang="en-GB" dirty="0"/>
          </a:p>
          <a:p>
            <a:pPr>
              <a:buFont typeface="Arial" pitchFamily="34" charset="0"/>
              <a:buChar char="•"/>
            </a:pPr>
            <a:endParaRPr lang="en-GB" dirty="0"/>
          </a:p>
        </p:txBody>
      </p:sp>
      <p:pic>
        <p:nvPicPr>
          <p:cNvPr id="4" name="Content Placeholder 7"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3000378" y="2857496"/>
            <a:ext cx="3143258" cy="1684023"/>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Распределение </a:t>
            </a:r>
            <a:r>
              <a:rPr lang="ru" dirty="0"/>
              <a:t>Мизеса </a:t>
            </a:r>
            <a:r>
              <a:rPr lang="en-GB" dirty="0"/>
              <a:t>(1)</a:t>
            </a:r>
          </a:p>
        </p:txBody>
      </p:sp>
      <p:sp>
        <p:nvSpPr>
          <p:cNvPr id="5" name="Content Placeholder 4"/>
          <p:cNvSpPr>
            <a:spLocks noGrp="1"/>
          </p:cNvSpPr>
          <p:nvPr>
            <p:ph idx="1"/>
          </p:nvPr>
        </p:nvSpPr>
        <p:spPr/>
        <p:txBody>
          <a:bodyPr>
            <a:normAutofit lnSpcReduction="10000"/>
          </a:bodyPr>
          <a:lstStyle/>
          <a:p>
            <a:r>
              <a:rPr lang="ru-RU" dirty="0"/>
              <a:t>Требованиям удовлетворяет</a:t>
            </a:r>
            <a:r>
              <a:rPr lang="en-GB" dirty="0"/>
              <a:t> </a:t>
            </a:r>
          </a:p>
          <a:p>
            <a:endParaRPr lang="en-GB" dirty="0"/>
          </a:p>
          <a:p>
            <a:endParaRPr lang="en-GB" dirty="0"/>
          </a:p>
          <a:p>
            <a:r>
              <a:rPr lang="ru-RU" dirty="0"/>
              <a:t>где</a:t>
            </a:r>
            <a:endParaRPr lang="en-GB" dirty="0"/>
          </a:p>
          <a:p>
            <a:endParaRPr lang="en-GB" dirty="0"/>
          </a:p>
          <a:p>
            <a:endParaRPr lang="en-GB" dirty="0"/>
          </a:p>
          <a:p>
            <a:r>
              <a:rPr lang="ru-RU" dirty="0"/>
              <a:t>модифицированная функция Бесселя 0-го порядка 1-го рода</a:t>
            </a:r>
            <a:r>
              <a:rPr lang="en-GB" dirty="0"/>
              <a:t>.</a:t>
            </a:r>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673186" y="2428868"/>
            <a:ext cx="5779783" cy="762003"/>
          </a:xfrm>
          <a:prstGeom prst="rect">
            <a:avLst/>
          </a:prstGeom>
          <a:noFill/>
        </p:spPr>
      </p:pic>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244172" y="3762375"/>
            <a:ext cx="4637809" cy="826956"/>
          </a:xfrm>
          <a:prstGeom prst="rect">
            <a:avLst/>
          </a:prstGeom>
          <a:noFill/>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Распределение </a:t>
            </a:r>
            <a:r>
              <a:rPr lang="ru" dirty="0"/>
              <a:t>Мизеса </a:t>
            </a:r>
            <a:r>
              <a:rPr lang="en-GB" dirty="0"/>
              <a:t>(</a:t>
            </a:r>
            <a:r>
              <a:rPr lang="ru-RU" dirty="0"/>
              <a:t>2</a:t>
            </a:r>
            <a:r>
              <a:rPr lang="en-GB" dirty="0"/>
              <a:t>)</a:t>
            </a:r>
          </a:p>
        </p:txBody>
      </p:sp>
      <p:pic>
        <p:nvPicPr>
          <p:cNvPr id="11" name="Content Placeholder 10" descr="Figure2.19a.jpg"/>
          <p:cNvPicPr>
            <a:picLocks noGrp="1" noChangeAspect="1"/>
          </p:cNvPicPr>
          <p:nvPr>
            <p:ph sz="half" idx="1"/>
          </p:nvPr>
        </p:nvPicPr>
        <p:blipFill>
          <a:blip r:embed="rId2"/>
          <a:stretch>
            <a:fillRect/>
          </a:stretch>
        </p:blipFill>
        <p:spPr>
          <a:xfrm>
            <a:off x="571472" y="1714488"/>
            <a:ext cx="3888486" cy="3888486"/>
          </a:xfrm>
        </p:spPr>
      </p:pic>
      <p:pic>
        <p:nvPicPr>
          <p:cNvPr id="12" name="Content Placeholder 11" descr="Figure2.19b.jpg"/>
          <p:cNvPicPr>
            <a:picLocks noGrp="1" noChangeAspect="1"/>
          </p:cNvPicPr>
          <p:nvPr>
            <p:ph sz="half" idx="2"/>
          </p:nvPr>
        </p:nvPicPr>
        <p:blipFill>
          <a:blip r:embed="rId3"/>
          <a:stretch>
            <a:fillRect/>
          </a:stretch>
        </p:blipFill>
        <p:spPr>
          <a:xfrm>
            <a:off x="4786314" y="1714488"/>
            <a:ext cx="3888486" cy="3888486"/>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Максимальное правдоподобие</a:t>
            </a:r>
            <a:endParaRPr lang="en-GB"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609600" y="1600200"/>
                <a:ext cx="7924800" cy="4614882"/>
              </a:xfrm>
            </p:spPr>
            <p:txBody>
              <a:bodyPr>
                <a:normAutofit/>
              </a:bodyPr>
              <a:lstStyle/>
              <a:p>
                <a:pPr marL="0" indent="0">
                  <a:buNone/>
                </a:pPr>
                <a:r>
                  <a:rPr lang="ru" sz="2400" dirty="0"/>
                  <a:t>При наличии набора данных                           логарифмическая функция правдоподобия задается как</a:t>
                </a:r>
              </a:p>
              <a:p>
                <a:endParaRPr lang="en-GB" sz="2400" dirty="0"/>
              </a:p>
              <a:p>
                <a:pPr marL="0" indent="0">
                  <a:spcBef>
                    <a:spcPts val="3000"/>
                  </a:spcBef>
                  <a:buNone/>
                </a:pPr>
                <a:r>
                  <a:rPr lang="ru" sz="2400" dirty="0"/>
                  <a:t>Максимизируя по </a:t>
                </a:r>
                <a14:m>
                  <m:oMath xmlns:m="http://schemas.openxmlformats.org/officeDocument/2006/math">
                    <m:r>
                      <a:rPr lang="en-GB" sz="2400" i="1" smtClean="0">
                        <a:latin typeface="Cambria Math" panose="02040503050406030204" pitchFamily="18" charset="0"/>
                        <a:ea typeface="Cambria Math" panose="02040503050406030204" pitchFamily="18" charset="0"/>
                      </a:rPr>
                      <m:t>𝜃</m:t>
                    </m:r>
                  </m:oMath>
                </a14:m>
                <a:r>
                  <a:rPr lang="ru" sz="2400" baseline="-20000" dirty="0">
                    <a:latin typeface="CMR12" pitchFamily="34" charset="2"/>
                  </a:rPr>
                  <a:t>0, </a:t>
                </a:r>
                <a:r>
                  <a:rPr lang="ru" sz="2400" dirty="0"/>
                  <a:t>мы сразу получаем</a:t>
                </a:r>
              </a:p>
              <a:p>
                <a:endParaRPr lang="en-GB" sz="2400" dirty="0">
                  <a:solidFill>
                    <a:srgbClr val="FF0000"/>
                  </a:solidFill>
                </a:endParaRPr>
              </a:p>
              <a:p>
                <a:pPr marL="0" indent="0">
                  <a:spcBef>
                    <a:spcPts val="3600"/>
                  </a:spcBef>
                  <a:buNone/>
                </a:pPr>
                <a:r>
                  <a:rPr lang="ru" sz="2400" dirty="0"/>
                  <a:t>Аналогично, максимизируя по </a:t>
                </a:r>
                <a:r>
                  <a:rPr lang="ru" sz="2400" dirty="0">
                    <a:latin typeface="CMMI12" pitchFamily="34" charset="2"/>
                  </a:rPr>
                  <a:t>m, </a:t>
                </a:r>
                <a:r>
                  <a:rPr lang="ru" sz="2400" dirty="0"/>
                  <a:t>получаем</a:t>
                </a:r>
              </a:p>
              <a:p>
                <a:endParaRPr lang="en-GB" sz="2400" dirty="0"/>
              </a:p>
              <a:p>
                <a:endParaRPr lang="en-GB" sz="2400" dirty="0"/>
              </a:p>
              <a:p>
                <a:pPr marL="0" indent="0">
                  <a:buNone/>
                </a:pPr>
                <a:r>
                  <a:rPr lang="ru" sz="2400" dirty="0"/>
                  <a:t>которое можно решить численно относительно </a:t>
                </a:r>
                <a:r>
                  <a:rPr lang="ru" sz="2400" dirty="0">
                    <a:latin typeface="CMMI12" pitchFamily="34" charset="2"/>
                  </a:rPr>
                  <a:t>m </a:t>
                </a:r>
                <a:r>
                  <a:rPr lang="ru" sz="2400" baseline="-20000" dirty="0">
                    <a:latin typeface="CMR12" pitchFamily="34" charset="2"/>
                  </a:rPr>
                  <a:t>ML </a:t>
                </a:r>
                <a:r>
                  <a:rPr lang="ru" sz="2400" dirty="0"/>
                  <a:t>.</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609600" y="1600200"/>
                <a:ext cx="7924800" cy="4614882"/>
              </a:xfrm>
              <a:blipFill>
                <a:blip r:embed="rId6"/>
                <a:stretch>
                  <a:fillRect l="-1282" t="-1374" b="-2473"/>
                </a:stretch>
              </a:blipFill>
            </p:spPr>
            <p:txBody>
              <a:bodyPr/>
              <a:lstStyle/>
              <a:p>
                <a:r>
                  <a:rPr lang="ru-RU">
                    <a:noFill/>
                  </a:rPr>
                  <a:t> </a:t>
                </a:r>
              </a:p>
            </p:txBody>
          </p:sp>
        </mc:Fallback>
      </mc:AlternateContent>
      <p:pic>
        <p:nvPicPr>
          <p:cNvPr id="6" name="Picture 5"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4525699" y="1682107"/>
            <a:ext cx="2143130" cy="315468"/>
          </a:xfrm>
          <a:prstGeom prst="rect">
            <a:avLst/>
          </a:prstGeom>
          <a:noFill/>
        </p:spPr>
      </p:pic>
      <p:pic>
        <p:nvPicPr>
          <p:cNvPr id="8" name="Picture 7"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1181093" y="2309808"/>
            <a:ext cx="6781813" cy="762002"/>
          </a:xfrm>
          <a:prstGeom prst="rect">
            <a:avLst/>
          </a:prstGeom>
          <a:noFill/>
        </p:spPr>
      </p:pic>
      <p:pic>
        <p:nvPicPr>
          <p:cNvPr id="10" name="Picture 9"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035805" y="3696276"/>
            <a:ext cx="3072389" cy="661418"/>
          </a:xfrm>
          <a:prstGeom prst="rect">
            <a:avLst/>
          </a:prstGeom>
          <a:noFill/>
        </p:spPr>
      </p:pic>
      <p:pic>
        <p:nvPicPr>
          <p:cNvPr id="13" name="Picture 12"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755388" y="4881576"/>
            <a:ext cx="3633223" cy="762002"/>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dirty="0"/>
              <a:t>Смесь нормальных распределений </a:t>
            </a:r>
            <a:r>
              <a:rPr lang="en-GB" dirty="0"/>
              <a:t>(1)</a:t>
            </a:r>
          </a:p>
        </p:txBody>
      </p:sp>
      <p:grpSp>
        <p:nvGrpSpPr>
          <p:cNvPr id="11" name="Group 10"/>
          <p:cNvGrpSpPr/>
          <p:nvPr/>
        </p:nvGrpSpPr>
        <p:grpSpPr>
          <a:xfrm>
            <a:off x="847176" y="2285992"/>
            <a:ext cx="7434289" cy="3736992"/>
            <a:chOff x="857224" y="2786058"/>
            <a:chExt cx="7434289" cy="3736992"/>
          </a:xfrm>
        </p:grpSpPr>
        <p:grpSp>
          <p:nvGrpSpPr>
            <p:cNvPr id="7" name="Group 6"/>
            <p:cNvGrpSpPr/>
            <p:nvPr/>
          </p:nvGrpSpPr>
          <p:grpSpPr>
            <a:xfrm>
              <a:off x="857224" y="2786058"/>
              <a:ext cx="3505200" cy="3736992"/>
              <a:chOff x="1219724" y="2347356"/>
              <a:chExt cx="3505200" cy="3736992"/>
            </a:xfrm>
          </p:grpSpPr>
          <p:pic>
            <p:nvPicPr>
              <p:cNvPr id="4" name="Picture 3" descr="Figure2.21a.jpg"/>
              <p:cNvPicPr>
                <a:picLocks noChangeAspect="1"/>
              </p:cNvPicPr>
              <p:nvPr/>
            </p:nvPicPr>
            <p:blipFill>
              <a:blip r:embed="rId2"/>
              <a:stretch>
                <a:fillRect/>
              </a:stretch>
            </p:blipFill>
            <p:spPr>
              <a:xfrm>
                <a:off x="1219724" y="2347356"/>
                <a:ext cx="3505200" cy="3224784"/>
              </a:xfrm>
              <a:prstGeom prst="rect">
                <a:avLst/>
              </a:prstGeom>
            </p:spPr>
          </p:pic>
          <p:sp>
            <p:nvSpPr>
              <p:cNvPr id="6" name="TextBox 5"/>
              <p:cNvSpPr txBox="1"/>
              <p:nvPr/>
            </p:nvSpPr>
            <p:spPr>
              <a:xfrm>
                <a:off x="1847308" y="5715016"/>
                <a:ext cx="2571768" cy="369332"/>
              </a:xfrm>
              <a:prstGeom prst="rect">
                <a:avLst/>
              </a:prstGeom>
              <a:noFill/>
            </p:spPr>
            <p:txBody>
              <a:bodyPr wrap="square" rtlCol="0">
                <a:spAutoFit/>
              </a:bodyPr>
              <a:lstStyle/>
              <a:p>
                <a:pPr algn="ctr"/>
                <a:r>
                  <a:rPr lang="en-GB" dirty="0"/>
                  <a:t>Single Gaussian</a:t>
                </a:r>
              </a:p>
            </p:txBody>
          </p:sp>
        </p:grpSp>
        <p:grpSp>
          <p:nvGrpSpPr>
            <p:cNvPr id="8" name="Group 7"/>
            <p:cNvGrpSpPr/>
            <p:nvPr/>
          </p:nvGrpSpPr>
          <p:grpSpPr>
            <a:xfrm>
              <a:off x="4786314" y="2786058"/>
              <a:ext cx="3505199" cy="3736992"/>
              <a:chOff x="1219724" y="2347356"/>
              <a:chExt cx="3505199" cy="3736992"/>
            </a:xfrm>
          </p:grpSpPr>
          <p:pic>
            <p:nvPicPr>
              <p:cNvPr id="9" name="Picture 8" descr="Figure2.21a.jpg"/>
              <p:cNvPicPr>
                <a:picLocks noChangeAspect="1"/>
              </p:cNvPicPr>
              <p:nvPr/>
            </p:nvPicPr>
            <p:blipFill>
              <a:blip r:embed="rId3"/>
              <a:stretch>
                <a:fillRect/>
              </a:stretch>
            </p:blipFill>
            <p:spPr>
              <a:xfrm>
                <a:off x="1219724" y="2347356"/>
                <a:ext cx="3505199" cy="3224784"/>
              </a:xfrm>
              <a:prstGeom prst="rect">
                <a:avLst/>
              </a:prstGeom>
            </p:spPr>
          </p:pic>
          <p:sp>
            <p:nvSpPr>
              <p:cNvPr id="10" name="TextBox 9"/>
              <p:cNvSpPr txBox="1"/>
              <p:nvPr/>
            </p:nvSpPr>
            <p:spPr>
              <a:xfrm>
                <a:off x="1847308" y="5715016"/>
                <a:ext cx="2571768" cy="369332"/>
              </a:xfrm>
              <a:prstGeom prst="rect">
                <a:avLst/>
              </a:prstGeom>
              <a:noFill/>
            </p:spPr>
            <p:txBody>
              <a:bodyPr wrap="square" rtlCol="0">
                <a:spAutoFit/>
              </a:bodyPr>
              <a:lstStyle/>
              <a:p>
                <a:pPr algn="ctr"/>
                <a:r>
                  <a:rPr lang="en-GB" dirty="0"/>
                  <a:t>Mixture of two Gaussians</a:t>
                </a:r>
              </a:p>
            </p:txBody>
          </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dirty="0"/>
              <a:t>Смесь нормальных распределений </a:t>
            </a:r>
            <a:r>
              <a:rPr lang="en-GB" dirty="0"/>
              <a:t>(2)</a:t>
            </a:r>
          </a:p>
        </p:txBody>
      </p:sp>
      <p:sp>
        <p:nvSpPr>
          <p:cNvPr id="3" name="Content Placeholder 2"/>
          <p:cNvSpPr>
            <a:spLocks noGrp="1"/>
          </p:cNvSpPr>
          <p:nvPr>
            <p:ph sz="half" idx="1"/>
          </p:nvPr>
        </p:nvSpPr>
        <p:spPr/>
        <p:txBody>
          <a:bodyPr/>
          <a:lstStyle/>
          <a:p>
            <a:pPr marL="0" indent="0">
              <a:buNone/>
            </a:pPr>
            <a:r>
              <a:rPr lang="ru-RU" dirty="0"/>
              <a:t>Комбинация простых моделей в сложную</a:t>
            </a:r>
            <a:r>
              <a:rPr lang="en-GB" dirty="0"/>
              <a:t>:</a:t>
            </a:r>
          </a:p>
        </p:txBody>
      </p:sp>
      <p:pic>
        <p:nvPicPr>
          <p:cNvPr id="13" name="Content Placeholder 12" descr="TP_tmp.png"/>
          <p:cNvPicPr>
            <a:picLocks noGrp="1" noChangeAspect="1"/>
          </p:cNvPicPr>
          <p:nvPr>
            <p:ph sz="half" idx="2"/>
            <p:custDataLst>
              <p:tags r:id="rId1"/>
            </p:custDataLst>
          </p:nvPr>
        </p:nvPicPr>
        <p:blipFill>
          <a:blip r:embed="rId4">
            <a:clrChange>
              <a:clrFrom>
                <a:srgbClr val="FFFFFF"/>
              </a:clrFrom>
              <a:clrTo>
                <a:srgbClr val="FFFFFF">
                  <a:alpha val="0"/>
                </a:srgbClr>
              </a:clrTo>
            </a:clrChange>
          </a:blip>
          <a:stretch>
            <a:fillRect/>
          </a:stretch>
        </p:blipFill>
        <p:spPr>
          <a:xfrm>
            <a:off x="1000100" y="2643182"/>
            <a:ext cx="2919989" cy="786386"/>
          </a:xfrm>
          <a:noFill/>
        </p:spPr>
      </p:pic>
      <p:sp>
        <p:nvSpPr>
          <p:cNvPr id="14" name="Right Brace 13"/>
          <p:cNvSpPr/>
          <p:nvPr/>
        </p:nvSpPr>
        <p:spPr>
          <a:xfrm rot="5400000">
            <a:off x="3107521" y="2607463"/>
            <a:ext cx="142876" cy="1357322"/>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p:cNvSpPr txBox="1"/>
          <p:nvPr/>
        </p:nvSpPr>
        <p:spPr>
          <a:xfrm>
            <a:off x="2571735" y="3357562"/>
            <a:ext cx="2097569" cy="369332"/>
          </a:xfrm>
          <a:prstGeom prst="rect">
            <a:avLst/>
          </a:prstGeom>
          <a:noFill/>
        </p:spPr>
        <p:txBody>
          <a:bodyPr wrap="square" rtlCol="0">
            <a:spAutoFit/>
          </a:bodyPr>
          <a:lstStyle/>
          <a:p>
            <a:r>
              <a:rPr lang="ru-RU" dirty="0"/>
              <a:t>компонент смеси</a:t>
            </a:r>
            <a:endParaRPr lang="en-GB" dirty="0"/>
          </a:p>
        </p:txBody>
      </p:sp>
      <p:cxnSp>
        <p:nvCxnSpPr>
          <p:cNvPr id="22" name="Straight Arrow Connector 21"/>
          <p:cNvCxnSpPr/>
          <p:nvPr/>
        </p:nvCxnSpPr>
        <p:spPr>
          <a:xfrm rot="5400000" flipH="1" flipV="1">
            <a:off x="2062416" y="3499644"/>
            <a:ext cx="571504" cy="15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33540" y="3734848"/>
            <a:ext cx="2286016" cy="369332"/>
          </a:xfrm>
          <a:prstGeom prst="rect">
            <a:avLst/>
          </a:prstGeom>
          <a:noFill/>
        </p:spPr>
        <p:txBody>
          <a:bodyPr wrap="square" rtlCol="0">
            <a:spAutoFit/>
          </a:bodyPr>
          <a:lstStyle/>
          <a:p>
            <a:r>
              <a:rPr lang="ru-RU" dirty="0" err="1"/>
              <a:t>коэфф</a:t>
            </a:r>
            <a:r>
              <a:rPr lang="ru-RU" dirty="0"/>
              <a:t>. смешивания</a:t>
            </a:r>
            <a:endParaRPr lang="en-GB" dirty="0"/>
          </a:p>
        </p:txBody>
      </p:sp>
      <p:grpSp>
        <p:nvGrpSpPr>
          <p:cNvPr id="16" name="Group 15"/>
          <p:cNvGrpSpPr/>
          <p:nvPr/>
        </p:nvGrpSpPr>
        <p:grpSpPr>
          <a:xfrm>
            <a:off x="4742330" y="1922731"/>
            <a:ext cx="4267200" cy="2726786"/>
            <a:chOff x="4286248" y="1643050"/>
            <a:chExt cx="4267200" cy="2726786"/>
          </a:xfrm>
        </p:grpSpPr>
        <p:pic>
          <p:nvPicPr>
            <p:cNvPr id="24" name="Picture 23" descr="Figure2.22.jpg"/>
            <p:cNvPicPr>
              <a:picLocks noChangeAspect="1"/>
            </p:cNvPicPr>
            <p:nvPr/>
          </p:nvPicPr>
          <p:blipFill>
            <a:blip r:embed="rId5"/>
            <a:stretch>
              <a:fillRect/>
            </a:stretch>
          </p:blipFill>
          <p:spPr>
            <a:xfrm>
              <a:off x="4286248" y="1643050"/>
              <a:ext cx="4267200" cy="2542032"/>
            </a:xfrm>
            <a:prstGeom prst="rect">
              <a:avLst/>
            </a:prstGeom>
          </p:spPr>
        </p:pic>
        <p:sp>
          <p:nvSpPr>
            <p:cNvPr id="10" name="TextBox 9"/>
            <p:cNvSpPr txBox="1"/>
            <p:nvPr/>
          </p:nvSpPr>
          <p:spPr>
            <a:xfrm>
              <a:off x="6072198" y="4000504"/>
              <a:ext cx="1071570" cy="369332"/>
            </a:xfrm>
            <a:prstGeom prst="rect">
              <a:avLst/>
            </a:prstGeom>
            <a:noFill/>
          </p:spPr>
          <p:txBody>
            <a:bodyPr wrap="square" rtlCol="0">
              <a:spAutoFit/>
            </a:bodyPr>
            <a:lstStyle/>
            <a:p>
              <a:pPr algn="ctr"/>
              <a:r>
                <a:rPr lang="en-GB" dirty="0">
                  <a:latin typeface="CMMI12" pitchFamily="34" charset="2"/>
                </a:rPr>
                <a:t>K</a:t>
              </a:r>
              <a:r>
                <a:rPr lang="en-GB" dirty="0">
                  <a:latin typeface="CMR12" pitchFamily="34" charset="2"/>
                </a:rPr>
                <a:t>=3</a:t>
              </a:r>
            </a:p>
          </p:txBody>
        </p:sp>
      </p:grpSp>
      <p:pic>
        <p:nvPicPr>
          <p:cNvPr id="12" name="Picture 11"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060411" y="4357126"/>
            <a:ext cx="2919989" cy="786386"/>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ru-RU" dirty="0"/>
              <a:t>Смесь нормальных распределений </a:t>
            </a:r>
            <a:r>
              <a:rPr lang="en-GB" dirty="0"/>
              <a:t>(3)</a:t>
            </a:r>
          </a:p>
        </p:txBody>
      </p:sp>
      <p:grpSp>
        <p:nvGrpSpPr>
          <p:cNvPr id="25" name="Group 24"/>
          <p:cNvGrpSpPr/>
          <p:nvPr/>
        </p:nvGrpSpPr>
        <p:grpSpPr>
          <a:xfrm>
            <a:off x="500034" y="2357430"/>
            <a:ext cx="8072494" cy="2570232"/>
            <a:chOff x="500034" y="2357430"/>
            <a:chExt cx="8072494" cy="2570232"/>
          </a:xfrm>
        </p:grpSpPr>
        <p:pic>
          <p:nvPicPr>
            <p:cNvPr id="19" name="Picture 18" descr="Figure2.23a.jpg"/>
            <p:cNvPicPr>
              <a:picLocks noChangeAspect="1"/>
            </p:cNvPicPr>
            <p:nvPr/>
          </p:nvPicPr>
          <p:blipFill>
            <a:blip r:embed="rId2"/>
            <a:stretch>
              <a:fillRect/>
            </a:stretch>
          </p:blipFill>
          <p:spPr>
            <a:xfrm>
              <a:off x="500034" y="2358198"/>
              <a:ext cx="2647188" cy="2569464"/>
            </a:xfrm>
            <a:prstGeom prst="rect">
              <a:avLst/>
            </a:prstGeom>
          </p:spPr>
        </p:pic>
        <p:pic>
          <p:nvPicPr>
            <p:cNvPr id="20" name="Picture 19" descr="Figure2.23a.jpg"/>
            <p:cNvPicPr>
              <a:picLocks noChangeAspect="1"/>
            </p:cNvPicPr>
            <p:nvPr/>
          </p:nvPicPr>
          <p:blipFill>
            <a:blip r:embed="rId3"/>
            <a:stretch>
              <a:fillRect/>
            </a:stretch>
          </p:blipFill>
          <p:spPr>
            <a:xfrm>
              <a:off x="3214678" y="2357430"/>
              <a:ext cx="2647188" cy="2569463"/>
            </a:xfrm>
            <a:prstGeom prst="rect">
              <a:avLst/>
            </a:prstGeom>
          </p:spPr>
        </p:pic>
        <p:pic>
          <p:nvPicPr>
            <p:cNvPr id="21" name="Picture 20" descr="Figure2.23a.jpg"/>
            <p:cNvPicPr>
              <a:picLocks noChangeAspect="1"/>
            </p:cNvPicPr>
            <p:nvPr/>
          </p:nvPicPr>
          <p:blipFill>
            <a:blip r:embed="rId4"/>
            <a:stretch>
              <a:fillRect/>
            </a:stretch>
          </p:blipFill>
          <p:spPr>
            <a:xfrm>
              <a:off x="5925340" y="2464587"/>
              <a:ext cx="2647188" cy="2355149"/>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779537-2DB2-D04F-9FB1-4438F7E9E5A4}"/>
              </a:ext>
            </a:extLst>
          </p:cNvPr>
          <p:cNvSpPr>
            <a:spLocks noGrp="1"/>
          </p:cNvSpPr>
          <p:nvPr>
            <p:ph type="title"/>
          </p:nvPr>
        </p:nvSpPr>
        <p:spPr>
          <a:xfrm>
            <a:off x="724556" y="424886"/>
            <a:ext cx="7886700" cy="994172"/>
          </a:xfrm>
        </p:spPr>
        <p:txBody>
          <a:bodyPr>
            <a:normAutofit fontScale="90000"/>
          </a:bodyPr>
          <a:lstStyle/>
          <a:p>
            <a:r>
              <a:rPr lang="ru-RU" dirty="0">
                <a:solidFill>
                  <a:srgbClr val="00B0F0"/>
                </a:solidFill>
              </a:rPr>
              <a:t>Некоторые задачи машинного обучения</a:t>
            </a:r>
          </a:p>
        </p:txBody>
      </p:sp>
      <p:graphicFrame>
        <p:nvGraphicFramePr>
          <p:cNvPr id="4" name="Объект 3">
            <a:extLst>
              <a:ext uri="{FF2B5EF4-FFF2-40B4-BE49-F238E27FC236}">
                <a16:creationId xmlns:a16="http://schemas.microsoft.com/office/drawing/2014/main" id="{51A2C924-911D-DA43-AE40-A471008BB4F8}"/>
              </a:ext>
            </a:extLst>
          </p:cNvPr>
          <p:cNvGraphicFramePr>
            <a:graphicFrameLocks noGrp="1"/>
          </p:cNvGraphicFramePr>
          <p:nvPr>
            <p:ph idx="1"/>
            <p:extLst>
              <p:ext uri="{D42A27DB-BD31-4B8C-83A1-F6EECF244321}">
                <p14:modId xmlns:p14="http://schemas.microsoft.com/office/powerpoint/2010/main" val="1285014322"/>
              </p:ext>
            </p:extLst>
          </p:nvPr>
        </p:nvGraphicFramePr>
        <p:xfrm>
          <a:off x="724556" y="1574156"/>
          <a:ext cx="7886700" cy="4858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294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Семейство экспоненциальных распределений </a:t>
            </a:r>
            <a:r>
              <a:rPr lang="en-GB" dirty="0"/>
              <a:t>(1)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dirty="0"/>
              </a:p>
              <a:p>
                <a:pPr marL="0" indent="0">
                  <a:buNone/>
                </a:pPr>
                <a:endParaRPr lang="ru-RU" dirty="0"/>
              </a:p>
              <a:p>
                <a:pPr marL="0" indent="0">
                  <a:buNone/>
                </a:pPr>
                <a:r>
                  <a:rPr lang="ru-RU" dirty="0"/>
                  <a:t>где </a:t>
                </a:r>
                <a14:m>
                  <m:oMath xmlns:m="http://schemas.openxmlformats.org/officeDocument/2006/math">
                    <m:r>
                      <a:rPr lang="ru-RU" i="1" smtClean="0">
                        <a:latin typeface="Cambria Math" panose="02040503050406030204" pitchFamily="18" charset="0"/>
                        <a:ea typeface="Cambria Math" panose="02040503050406030204" pitchFamily="18" charset="0"/>
                      </a:rPr>
                      <m:t>𝜂</m:t>
                    </m:r>
                  </m:oMath>
                </a14:m>
                <a:r>
                  <a:rPr lang="ru-RU" dirty="0"/>
                  <a:t> – естественные параметры</a:t>
                </a:r>
                <a:endParaRPr lang="en-GB" dirty="0"/>
              </a:p>
              <a:p>
                <a:endParaRPr lang="en-GB" dirty="0"/>
              </a:p>
              <a:p>
                <a:endParaRPr lang="en-GB" dirty="0"/>
              </a:p>
              <a:p>
                <a:pPr marL="0" indent="0">
                  <a:buNone/>
                </a:pPr>
                <a:r>
                  <a:rPr lang="en-GB" dirty="0">
                    <a:latin typeface="CMMI10" pitchFamily="34" charset="2"/>
                  </a:rPr>
                  <a:t>g</a:t>
                </a:r>
                <a:r>
                  <a:rPr lang="en-GB" dirty="0">
                    <a:latin typeface="CMR12" pitchFamily="34" charset="2"/>
                  </a:rPr>
                  <a:t>(</a:t>
                </a:r>
                <a14:m>
                  <m:oMath xmlns:m="http://schemas.openxmlformats.org/officeDocument/2006/math">
                    <m:r>
                      <a:rPr lang="ru-RU" i="1" smtClean="0">
                        <a:latin typeface="Cambria Math" panose="02040503050406030204" pitchFamily="18" charset="0"/>
                        <a:ea typeface="Cambria Math" panose="02040503050406030204" pitchFamily="18" charset="0"/>
                      </a:rPr>
                      <m:t>𝜂</m:t>
                    </m:r>
                  </m:oMath>
                </a14:m>
                <a:r>
                  <a:rPr lang="en-GB" dirty="0">
                    <a:latin typeface="CMR12" pitchFamily="34" charset="2"/>
                  </a:rPr>
                  <a:t>)</a:t>
                </a:r>
                <a:r>
                  <a:rPr lang="en-GB" dirty="0"/>
                  <a:t> </a:t>
                </a:r>
                <a:r>
                  <a:rPr lang="ru-RU" dirty="0"/>
                  <a:t>можно интерпретировать как коэффициент нормализации</a:t>
                </a:r>
                <a:r>
                  <a:rPr lang="en-GB"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52"/>
                </a:stretch>
              </a:blipFill>
            </p:spPr>
            <p:txBody>
              <a:bodyPr/>
              <a:lstStyle/>
              <a:p>
                <a:r>
                  <a:rPr lang="ru-RU">
                    <a:noFill/>
                  </a:rPr>
                  <a:t> </a:t>
                </a:r>
              </a:p>
            </p:txBody>
          </p:sp>
        </mc:Fallback>
      </mc:AlternateContent>
      <p:pic>
        <p:nvPicPr>
          <p:cNvPr id="7" name="Picture 6"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307914" y="2000240"/>
            <a:ext cx="4507240" cy="445770"/>
          </a:xfrm>
          <a:prstGeom prst="rect">
            <a:avLst/>
          </a:prstGeom>
          <a:noFill/>
        </p:spPr>
      </p:pic>
      <p:pic>
        <p:nvPicPr>
          <p:cNvPr id="9" name="Picture 8"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2221666" y="3595691"/>
            <a:ext cx="4697740" cy="762003"/>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a:t>
            </a:r>
            <a:endParaRPr lang="en-GB"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fontScale="92500" lnSpcReduction="10000"/>
              </a:bodyPr>
              <a:lstStyle/>
              <a:p>
                <a:pPr marL="1588" indent="-1588">
                  <a:tabLst>
                    <a:tab pos="361950" algn="l"/>
                  </a:tabLst>
                </a:pPr>
                <a:r>
                  <a:rPr lang="ru" b="1" dirty="0"/>
                  <a:t>Методы гистограмм </a:t>
                </a:r>
                <a:r>
                  <a:rPr lang="ru" dirty="0"/>
                  <a:t>разбивают пространство данных на отдельные ячейки шириной </a:t>
                </a:r>
                <a14:m>
                  <m:oMath xmlns:m="http://schemas.openxmlformats.org/officeDocument/2006/math">
                    <m:r>
                      <a:rPr lang="ru" i="1" smtClean="0">
                        <a:latin typeface="Cambria Math" panose="02040503050406030204" pitchFamily="18" charset="0"/>
                        <a:ea typeface="Cambria Math" panose="02040503050406030204" pitchFamily="18" charset="0"/>
                      </a:rPr>
                      <m:t>∆</m:t>
                    </m:r>
                  </m:oMath>
                </a14:m>
                <a:r>
                  <a:rPr lang="ru" baseline="-20000" dirty="0">
                    <a:latin typeface="CMMI12" pitchFamily="34" charset="2"/>
                  </a:rPr>
                  <a:t>i </a:t>
                </a:r>
                <a:r>
                  <a:rPr lang="ru" dirty="0"/>
                  <a:t>и подсчитывают количество наблюдений </a:t>
                </a:r>
                <a:r>
                  <a:rPr lang="ru" dirty="0">
                    <a:latin typeface="CMMI12" pitchFamily="34" charset="2"/>
                  </a:rPr>
                  <a:t>n</a:t>
                </a:r>
                <a:r>
                  <a:rPr lang="ru" baseline="-20000" dirty="0">
                    <a:latin typeface="CMMI12" pitchFamily="34" charset="2"/>
                  </a:rPr>
                  <a:t>i </a:t>
                </a:r>
                <a:r>
                  <a:rPr lang="ru" dirty="0"/>
                  <a:t>в каждой ячейке.</a:t>
                </a:r>
              </a:p>
              <a:p>
                <a:pPr>
                  <a:buFont typeface="Arial" pitchFamily="34" charset="0"/>
                  <a:buChar char="•"/>
                </a:pPr>
                <a:endParaRPr lang="en-GB" dirty="0"/>
              </a:p>
              <a:p>
                <a:pPr>
                  <a:buFont typeface="Arial" pitchFamily="34" charset="0"/>
                  <a:buChar char="•"/>
                </a:pPr>
                <a:endParaRPr lang="en-GB" dirty="0"/>
              </a:p>
              <a:p>
                <a:pPr>
                  <a:buFont typeface="Arial" pitchFamily="34" charset="0"/>
                  <a:buChar char="•"/>
                </a:pPr>
                <a:r>
                  <a:rPr lang="ru" dirty="0"/>
                  <a:t>Часто для всех ячеек используется одинаковая ширина, </a:t>
                </a:r>
                <a14:m>
                  <m:oMath xmlns:m="http://schemas.openxmlformats.org/officeDocument/2006/math">
                    <m:r>
                      <a:rPr lang="ru" i="1" smtClean="0">
                        <a:latin typeface="Cambria Math" panose="02040503050406030204" pitchFamily="18" charset="0"/>
                        <a:ea typeface="Cambria Math" panose="02040503050406030204" pitchFamily="18" charset="0"/>
                      </a:rPr>
                      <m:t>∆ </m:t>
                    </m:r>
                  </m:oMath>
                </a14:m>
                <a:r>
                  <a:rPr lang="ru" baseline="-20000" dirty="0">
                    <a:latin typeface="CMMI12" pitchFamily="34" charset="2"/>
                  </a:rPr>
                  <a:t>i </a:t>
                </a:r>
                <a:r>
                  <a:rPr lang="ru" dirty="0"/>
                  <a:t>= </a:t>
                </a:r>
                <a:r>
                  <a:rPr lang="ru" dirty="0">
                    <a:latin typeface="CMR12" pitchFamily="34" charset="2"/>
                  </a:rPr>
                  <a:t>¢ </a:t>
                </a:r>
                <a:r>
                  <a:rPr lang="ru" dirty="0"/>
                  <a:t>.</a:t>
                </a:r>
              </a:p>
              <a:p>
                <a:pPr>
                  <a:buFont typeface="Arial" pitchFamily="34" charset="0"/>
                  <a:buChar char="•"/>
                </a:pPr>
                <a14:m>
                  <m:oMath xmlns:m="http://schemas.openxmlformats.org/officeDocument/2006/math">
                    <m:r>
                      <a:rPr lang="ru" i="1" smtClean="0">
                        <a:latin typeface="Cambria Math" panose="02040503050406030204" pitchFamily="18" charset="0"/>
                        <a:ea typeface="Cambria Math" panose="02040503050406030204" pitchFamily="18" charset="0"/>
                      </a:rPr>
                      <m:t>∆</m:t>
                    </m:r>
                  </m:oMath>
                </a14:m>
                <a:r>
                  <a:rPr lang="ru" dirty="0">
                    <a:latin typeface="CMR12" pitchFamily="34" charset="2"/>
                  </a:rPr>
                  <a:t> </a:t>
                </a:r>
                <a:r>
                  <a:rPr lang="ru" dirty="0"/>
                  <a:t>действует как параметр сглаживания.</a:t>
                </a: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a:blip r:embed="rId3"/>
                <a:stretch>
                  <a:fillRect l="-2194" t="-1681" r="-2194"/>
                </a:stretch>
              </a:blipFill>
            </p:spPr>
            <p:txBody>
              <a:bodyPr/>
              <a:lstStyle/>
              <a:p>
                <a:r>
                  <a:rPr lang="ru-RU">
                    <a:noFill/>
                  </a:rPr>
                  <a:t> </a:t>
                </a:r>
              </a:p>
            </p:txBody>
          </p:sp>
        </mc:Fallback>
      </mc:AlternateContent>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624792" y="3596480"/>
            <a:ext cx="1143002" cy="533402"/>
          </a:xfrm>
          <a:prstGeom prst="rect">
            <a:avLst/>
          </a:prstGeom>
          <a:noFill/>
        </p:spPr>
      </p:pic>
      <p:sp>
        <p:nvSpPr>
          <p:cNvPr id="10" name="Content Placeholder 9"/>
          <p:cNvSpPr>
            <a:spLocks noGrp="1"/>
          </p:cNvSpPr>
          <p:nvPr>
            <p:ph sz="half" idx="2"/>
          </p:nvPr>
        </p:nvSpPr>
        <p:spPr>
          <a:xfrm>
            <a:off x="4648200" y="1600200"/>
            <a:ext cx="4038600" cy="4757758"/>
          </a:xfrm>
        </p:spPr>
        <p:txBody>
          <a:bodyPr>
            <a:normAutofit fontScale="92500"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pPr>
              <a:spcBef>
                <a:spcPts val="2400"/>
              </a:spcBef>
              <a:buFont typeface="Arial" pitchFamily="34" charset="0"/>
              <a:buChar char="•"/>
            </a:pPr>
            <a:r>
              <a:rPr lang="ru" dirty="0"/>
              <a:t>В </a:t>
            </a:r>
            <a:r>
              <a:rPr lang="ru" dirty="0">
                <a:latin typeface="CMMI12" pitchFamily="34" charset="2"/>
              </a:rPr>
              <a:t>D </a:t>
            </a:r>
            <a:r>
              <a:rPr lang="ru" dirty="0"/>
              <a:t>-мерном пространстве использование </a:t>
            </a:r>
            <a:r>
              <a:rPr lang="ru" dirty="0">
                <a:latin typeface="CMMI12" pitchFamily="34" charset="2"/>
              </a:rPr>
              <a:t>M </a:t>
            </a:r>
            <a:r>
              <a:rPr lang="ru" dirty="0"/>
              <a:t>ячеек в каждом </a:t>
            </a:r>
            <a:r>
              <a:rPr lang="ru" dirty="0" err="1"/>
              <a:t>измерении </a:t>
            </a:r>
            <a:r>
              <a:rPr lang="ru" dirty="0"/>
              <a:t>потребует </a:t>
            </a:r>
            <a:r>
              <a:rPr lang="ru" dirty="0">
                <a:latin typeface="CMMI12" pitchFamily="34" charset="2"/>
              </a:rPr>
              <a:t>M </a:t>
            </a:r>
            <a:r>
              <a:rPr lang="ru" baseline="34000" dirty="0">
                <a:latin typeface="CMMI12" pitchFamily="34" charset="2"/>
              </a:rPr>
              <a:t>D </a:t>
            </a:r>
            <a:r>
              <a:rPr lang="ru" dirty="0"/>
              <a:t>ячеек!</a:t>
            </a:r>
          </a:p>
        </p:txBody>
      </p:sp>
      <p:pic>
        <p:nvPicPr>
          <p:cNvPr id="11" name="Picture 10" descr="Figure2.24.jpg"/>
          <p:cNvPicPr>
            <a:picLocks noChangeAspect="1"/>
          </p:cNvPicPr>
          <p:nvPr/>
        </p:nvPicPr>
        <p:blipFill>
          <a:blip r:embed="rId5"/>
          <a:stretch>
            <a:fillRect/>
          </a:stretch>
        </p:blipFill>
        <p:spPr>
          <a:xfrm>
            <a:off x="4693161" y="1423806"/>
            <a:ext cx="4000500" cy="329107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Непараметрические методы (</a:t>
            </a:r>
            <a:r>
              <a:rPr lang="en-US" dirty="0"/>
              <a:t>2</a:t>
            </a:r>
            <a:r>
              <a:rPr lang="ru" dirty="0"/>
              <a:t>)</a:t>
            </a:r>
            <a:endParaRPr lang="en-GB" dirty="0"/>
          </a:p>
        </p:txBody>
      </p:sp>
      <p:sp>
        <p:nvSpPr>
          <p:cNvPr id="3" name="Content Placeholder 2"/>
          <p:cNvSpPr>
            <a:spLocks noGrp="1"/>
          </p:cNvSpPr>
          <p:nvPr>
            <p:ph sz="half" idx="1"/>
          </p:nvPr>
        </p:nvSpPr>
        <p:spPr/>
        <p:txBody>
          <a:bodyPr>
            <a:normAutofit lnSpcReduction="10000"/>
          </a:bodyPr>
          <a:lstStyle/>
          <a:p>
            <a:r>
              <a:rPr lang="ru" dirty="0"/>
              <a:t>Предположим, что наблюдения получены из плотности </a:t>
            </a:r>
            <a:r>
              <a:rPr lang="ru" dirty="0">
                <a:latin typeface="CMMI12" pitchFamily="34" charset="2"/>
              </a:rPr>
              <a:t>p </a:t>
            </a:r>
            <a:r>
              <a:rPr lang="ru" dirty="0">
                <a:latin typeface="CMR12" pitchFamily="34" charset="2"/>
              </a:rPr>
              <a:t>( </a:t>
            </a:r>
            <a:r>
              <a:rPr lang="ru" dirty="0">
                <a:latin typeface="CMBX10" pitchFamily="34" charset="2"/>
              </a:rPr>
              <a:t>x </a:t>
            </a:r>
            <a:r>
              <a:rPr lang="ru" dirty="0">
                <a:latin typeface="CMR12" pitchFamily="34" charset="2"/>
              </a:rPr>
              <a:t>) </a:t>
            </a:r>
            <a:r>
              <a:rPr lang="ru" dirty="0"/>
              <a:t>и рассмотрим небольшую область </a:t>
            </a:r>
            <a:r>
              <a:rPr lang="ru" dirty="0">
                <a:latin typeface="CMSY10" pitchFamily="34" charset="2"/>
              </a:rPr>
              <a:t>R, </a:t>
            </a:r>
            <a:r>
              <a:rPr lang="ru" dirty="0"/>
              <a:t>содержащую </a:t>
            </a:r>
            <a:r>
              <a:rPr lang="ru" dirty="0">
                <a:latin typeface="CMBX12" pitchFamily="34" charset="2"/>
              </a:rPr>
              <a:t>x, </a:t>
            </a:r>
            <a:r>
              <a:rPr lang="ru" dirty="0"/>
              <a:t>такую, что</a:t>
            </a:r>
          </a:p>
          <a:p>
            <a:endParaRPr lang="en-GB" dirty="0"/>
          </a:p>
          <a:p>
            <a:endParaRPr lang="en-GB" dirty="0"/>
          </a:p>
          <a:p>
            <a:r>
              <a:rPr lang="ru" dirty="0"/>
              <a:t>Вероятность того, что </a:t>
            </a:r>
            <a:r>
              <a:rPr lang="ru" dirty="0">
                <a:latin typeface="CMMI12" pitchFamily="34" charset="2"/>
              </a:rPr>
              <a:t>K </a:t>
            </a:r>
            <a:r>
              <a:rPr lang="ru" dirty="0"/>
              <a:t>из </a:t>
            </a:r>
            <a:r>
              <a:rPr lang="ru" dirty="0">
                <a:latin typeface="CMMI12" pitchFamily="34" charset="2"/>
              </a:rPr>
              <a:t>N </a:t>
            </a:r>
            <a:r>
              <a:rPr lang="ru" dirty="0"/>
              <a:t>наблюдений лежат внутри </a:t>
            </a:r>
            <a:r>
              <a:rPr lang="ru" dirty="0">
                <a:latin typeface="CMSY10" pitchFamily="34" charset="2"/>
              </a:rPr>
              <a:t>R, </a:t>
            </a:r>
            <a:r>
              <a:rPr lang="ru" dirty="0"/>
              <a:t>равна </a:t>
            </a:r>
            <a:r>
              <a:rPr lang="ru" dirty="0">
                <a:latin typeface="CMR12" pitchFamily="34" charset="2"/>
              </a:rPr>
              <a:t>Bin( </a:t>
            </a:r>
            <a:r>
              <a:rPr lang="ru" dirty="0">
                <a:latin typeface="CMMI12" pitchFamily="34" charset="2"/>
              </a:rPr>
              <a:t>K |</a:t>
            </a:r>
            <a:r>
              <a:rPr lang="ru" dirty="0">
                <a:latin typeface="CMSY10" pitchFamily="34" charset="2"/>
              </a:rPr>
              <a:t> </a:t>
            </a:r>
            <a:r>
              <a:rPr lang="ru" dirty="0">
                <a:latin typeface="CMMI12" pitchFamily="34" charset="2"/>
              </a:rPr>
              <a:t>N </a:t>
            </a:r>
            <a:r>
              <a:rPr lang="ru" dirty="0">
                <a:latin typeface="CMR12" pitchFamily="34" charset="2"/>
              </a:rPr>
              <a:t>, </a:t>
            </a:r>
            <a:r>
              <a:rPr lang="ru" dirty="0">
                <a:latin typeface="CMMI12" pitchFamily="34" charset="2"/>
              </a:rPr>
              <a:t>P </a:t>
            </a:r>
            <a:r>
              <a:rPr lang="ru" dirty="0">
                <a:latin typeface="CMR12" pitchFamily="34" charset="2"/>
              </a:rPr>
              <a:t>) </a:t>
            </a:r>
            <a:r>
              <a:rPr lang="ru" dirty="0"/>
              <a:t>и если </a:t>
            </a:r>
            <a:r>
              <a:rPr lang="ru" dirty="0">
                <a:latin typeface="CMMI12" pitchFamily="34" charset="2"/>
              </a:rPr>
              <a:t>N </a:t>
            </a:r>
            <a:r>
              <a:rPr lang="ru" dirty="0"/>
              <a:t>велико</a:t>
            </a:r>
          </a:p>
        </p:txBody>
      </p:sp>
      <p:pic>
        <p:nvPicPr>
          <p:cNvPr id="6" name="Content Placeholder 5" descr="TP_tmp.png"/>
          <p:cNvPicPr>
            <a:picLocks noGrp="1" noChangeAspect="1"/>
          </p:cNvPicPr>
          <p:nvPr>
            <p:ph sz="half" idx="2"/>
            <p:custDataLst>
              <p:tags r:id="rId1"/>
            </p:custDataLst>
          </p:nvPr>
        </p:nvPicPr>
        <p:blipFill>
          <a:blip r:embed="rId6">
            <a:clrChange>
              <a:clrFrom>
                <a:srgbClr val="FFFFFF"/>
              </a:clrFrom>
              <a:clrTo>
                <a:srgbClr val="FFFFFF">
                  <a:alpha val="0"/>
                </a:srgbClr>
              </a:clrTo>
            </a:clrChange>
          </a:blip>
          <a:stretch>
            <a:fillRect/>
          </a:stretch>
        </p:blipFill>
        <p:spPr>
          <a:xfrm>
            <a:off x="1712981" y="3592642"/>
            <a:ext cx="2029973" cy="685802"/>
          </a:xfrm>
          <a:noFill/>
        </p:spPr>
      </p:pic>
      <p:pic>
        <p:nvPicPr>
          <p:cNvPr id="11" name="Picture 10"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3156594" y="5975230"/>
            <a:ext cx="1172720" cy="229743"/>
          </a:xfrm>
          <a:prstGeom prst="rect">
            <a:avLst/>
          </a:prstGeom>
          <a:noFill/>
        </p:spPr>
      </p:pic>
      <p:sp>
        <p:nvSpPr>
          <p:cNvPr id="12" name="Content Placeholder 2"/>
          <p:cNvSpPr txBox="1">
            <a:spLocks/>
          </p:cNvSpPr>
          <p:nvPr/>
        </p:nvSpPr>
        <p:spPr>
          <a:xfrm>
            <a:off x="4605366" y="1597585"/>
            <a:ext cx="4038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ru" sz="2400" b="0" i="0" u="none" strike="noStrike" kern="1200" cap="none" spc="0" normalizeH="0" baseline="0" noProof="0" dirty="0">
                <a:ln>
                  <a:noFill/>
                </a:ln>
                <a:solidFill>
                  <a:prstClr val="black"/>
                </a:solidFill>
                <a:effectLst/>
                <a:uLnTx/>
                <a:uFillTx/>
                <a:latin typeface="Calibri"/>
                <a:ea typeface="+mn-ea"/>
                <a:cs typeface="+mn-cs"/>
              </a:rPr>
              <a:t>Если объем R , </a:t>
            </a:r>
            <a:r>
              <a:rPr kumimoji="0" lang="ru" sz="2400" b="0" i="0" u="none" strike="noStrike" kern="1200" cap="none" spc="0" normalizeH="0" baseline="0" noProof="0" dirty="0">
                <a:ln>
                  <a:noFill/>
                </a:ln>
                <a:solidFill>
                  <a:prstClr val="black"/>
                </a:solidFill>
                <a:effectLst/>
                <a:uLnTx/>
                <a:uFillTx/>
                <a:latin typeface="CMMI12" pitchFamily="34" charset="2"/>
                <a:ea typeface="+mn-ea"/>
                <a:cs typeface="+mn-cs"/>
              </a:rPr>
              <a:t>V </a:t>
            </a:r>
            <a:r>
              <a:rPr kumimoji="0" lang="ru" sz="2400" b="0" i="0" u="none" strike="noStrike" kern="1200" cap="none" spc="0" normalizeH="0" baseline="0" noProof="0" dirty="0">
                <a:ln>
                  <a:noFill/>
                </a:ln>
                <a:solidFill>
                  <a:prstClr val="black"/>
                </a:solidFill>
                <a:effectLst/>
                <a:uLnTx/>
                <a:uFillTx/>
                <a:latin typeface="Calibri"/>
                <a:ea typeface="+mn-ea"/>
                <a:cs typeface="+mn-cs"/>
              </a:rPr>
              <a:t>, достаточно мал, </a:t>
            </a:r>
            <a:r>
              <a:rPr kumimoji="0" lang="ru" sz="2400" b="0" i="0" u="none" strike="noStrike" kern="1200" cap="none" spc="0" normalizeH="0" baseline="0" noProof="0" dirty="0">
                <a:ln>
                  <a:noFill/>
                </a:ln>
                <a:solidFill>
                  <a:prstClr val="black"/>
                </a:solidFill>
                <a:effectLst/>
                <a:uLnTx/>
                <a:uFillTx/>
                <a:latin typeface="CMMI12" pitchFamily="34" charset="2"/>
                <a:ea typeface="+mn-ea"/>
                <a:cs typeface="+mn-cs"/>
              </a:rPr>
              <a:t>p </a:t>
            </a:r>
            <a:r>
              <a:rPr kumimoji="0" lang="ru" sz="2400" b="0" i="0" u="none" strike="noStrike" kern="1200" cap="none" spc="0" normalizeH="0" baseline="0" noProof="0" dirty="0">
                <a:ln>
                  <a:noFill/>
                </a:ln>
                <a:solidFill>
                  <a:prstClr val="black"/>
                </a:solidFill>
                <a:effectLst/>
                <a:uLnTx/>
                <a:uFillTx/>
                <a:latin typeface="CMR12" pitchFamily="34" charset="2"/>
                <a:ea typeface="+mn-ea"/>
                <a:cs typeface="+mn-cs"/>
              </a:rPr>
              <a:t>( </a:t>
            </a:r>
            <a:r>
              <a:rPr kumimoji="0" lang="ru" sz="2400" b="0" i="0" u="none" strike="noStrike" kern="1200" cap="none" spc="0" normalizeH="0" baseline="0" noProof="0" dirty="0">
                <a:ln>
                  <a:noFill/>
                </a:ln>
                <a:solidFill>
                  <a:prstClr val="black"/>
                </a:solidFill>
                <a:effectLst/>
                <a:uLnTx/>
                <a:uFillTx/>
                <a:latin typeface="CMBX12" pitchFamily="34" charset="2"/>
                <a:ea typeface="+mn-ea"/>
                <a:cs typeface="+mn-cs"/>
              </a:rPr>
              <a:t>x </a:t>
            </a:r>
            <a:r>
              <a:rPr kumimoji="0" lang="ru" sz="2400" b="0" i="0" u="none" strike="noStrike" kern="1200" cap="none" spc="0" normalizeH="0" baseline="0" noProof="0" dirty="0">
                <a:ln>
                  <a:noFill/>
                </a:ln>
                <a:solidFill>
                  <a:prstClr val="black"/>
                </a:solidFill>
                <a:effectLst/>
                <a:uLnTx/>
                <a:uFillTx/>
                <a:latin typeface="CMR12" pitchFamily="34" charset="2"/>
                <a:ea typeface="+mn-ea"/>
                <a:cs typeface="+mn-cs"/>
              </a:rPr>
              <a:t>) </a:t>
            </a:r>
            <a:r>
              <a:rPr kumimoji="0" lang="ru" sz="2400" b="0" i="0" u="none" strike="noStrike" kern="1200" cap="none" spc="0" normalizeH="0" baseline="0" noProof="0" dirty="0">
                <a:ln>
                  <a:noFill/>
                </a:ln>
                <a:solidFill>
                  <a:prstClr val="black"/>
                </a:solidFill>
                <a:effectLst/>
                <a:uLnTx/>
                <a:uFillTx/>
                <a:latin typeface="Calibri"/>
                <a:ea typeface="+mn-ea"/>
                <a:cs typeface="+mn-cs"/>
              </a:rPr>
              <a:t>приблизительно постоянен по </a:t>
            </a:r>
            <a:r>
              <a:rPr kumimoji="0" lang="ru" sz="2400" b="0" i="0" u="none" strike="noStrike" kern="1200" cap="none" spc="0" normalizeH="0" baseline="0" noProof="0" dirty="0">
                <a:ln>
                  <a:noFill/>
                </a:ln>
                <a:solidFill>
                  <a:prstClr val="black"/>
                </a:solidFill>
                <a:effectLst/>
                <a:uLnTx/>
                <a:uFillTx/>
                <a:latin typeface="CMSY10" pitchFamily="34" charset="2"/>
                <a:ea typeface="+mn-ea"/>
                <a:cs typeface="+mn-cs"/>
              </a:rPr>
              <a:t>R и</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ru" sz="2400" b="0" i="0" u="none" strike="noStrike" kern="1200" cap="none" spc="0" normalizeH="0" baseline="0" noProof="0" dirty="0">
                <a:ln>
                  <a:noFill/>
                </a:ln>
                <a:solidFill>
                  <a:prstClr val="black"/>
                </a:solidFill>
                <a:effectLst/>
                <a:uLnTx/>
                <a:uFillTx/>
                <a:latin typeface="Calibri"/>
                <a:ea typeface="+mn-ea"/>
                <a:cs typeface="+mn-cs"/>
              </a:rPr>
              <a:t>Таким образом</a:t>
            </a:r>
          </a:p>
        </p:txBody>
      </p:sp>
      <p:pic>
        <p:nvPicPr>
          <p:cNvPr id="14" name="Picture 13"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5915042" y="3409332"/>
            <a:ext cx="1371602" cy="315468"/>
          </a:xfrm>
          <a:prstGeom prst="rect">
            <a:avLst/>
          </a:prstGeom>
          <a:noFill/>
        </p:spPr>
      </p:pic>
      <p:pic>
        <p:nvPicPr>
          <p:cNvPr id="19" name="Picture 18"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5839424" y="4481034"/>
            <a:ext cx="1570484" cy="627509"/>
          </a:xfrm>
          <a:prstGeom prst="rect">
            <a:avLst/>
          </a:prstGeom>
          <a:noFill/>
          <a:ln w="19050">
            <a:noFill/>
          </a:ln>
        </p:spPr>
      </p:pic>
      <p:sp>
        <p:nvSpPr>
          <p:cNvPr id="22" name="TextBox 21"/>
          <p:cNvSpPr txBox="1"/>
          <p:nvPr/>
        </p:nvSpPr>
        <p:spPr>
          <a:xfrm>
            <a:off x="4714876" y="5354437"/>
            <a:ext cx="3786214" cy="646331"/>
          </a:xfrm>
          <a:prstGeom prst="rect">
            <a:avLst/>
          </a:prstGeom>
          <a:noFill/>
          <a:ln w="19050">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V  </a:t>
            </a:r>
            <a:r>
              <a:rPr kumimoji="0" lang="ru" sz="1800" b="0" i="0" u="none" strike="noStrike" kern="1200" cap="none" spc="0" normalizeH="0" baseline="0" noProof="0" dirty="0">
                <a:ln>
                  <a:noFill/>
                </a:ln>
                <a:solidFill>
                  <a:prstClr val="black"/>
                </a:solidFill>
                <a:effectLst/>
                <a:uLnTx/>
                <a:uFillTx/>
                <a:latin typeface="Calibri"/>
                <a:ea typeface="+mn-ea"/>
                <a:cs typeface="+mn-cs"/>
              </a:rPr>
              <a:t>мало, но </a:t>
            </a: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K&gt;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0 </a:t>
            </a:r>
            <a:r>
              <a:rPr kumimoji="0" lang="ru" sz="1800" b="0" i="0" u="none" strike="noStrike" kern="1200" cap="none" spc="0" normalizeH="0" baseline="0" noProof="0" dirty="0">
                <a:ln>
                  <a:noFill/>
                </a:ln>
                <a:solidFill>
                  <a:prstClr val="black"/>
                </a:solidFill>
                <a:effectLst/>
                <a:uLnTx/>
                <a:uFillTx/>
                <a:latin typeface="Calibri"/>
                <a:ea typeface="+mn-ea"/>
                <a:cs typeface="+mn-cs"/>
              </a:rPr>
              <a:t>, поэтому </a:t>
            </a: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N </a:t>
            </a:r>
            <a:r>
              <a:rPr kumimoji="0" lang="ru" sz="1800" b="0" i="0" u="none" strike="noStrike" kern="1200" cap="none" spc="0" normalizeH="0" baseline="0" noProof="0" dirty="0">
                <a:ln>
                  <a:noFill/>
                </a:ln>
                <a:solidFill>
                  <a:prstClr val="black"/>
                </a:solidFill>
                <a:effectLst/>
                <a:uLnTx/>
                <a:uFillTx/>
                <a:latin typeface="Calibri"/>
                <a:ea typeface="+mn-ea"/>
                <a:cs typeface="+mn-cs"/>
              </a:rPr>
              <a:t>большое?</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9"/>
          <p:cNvSpPr/>
          <p:nvPr/>
        </p:nvSpPr>
        <p:spPr>
          <a:xfrm>
            <a:off x="5715008" y="4401880"/>
            <a:ext cx="1785950" cy="7858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3</a:t>
            </a:r>
            <a:r>
              <a:rPr lang="ru" dirty="0"/>
              <a:t>)</a:t>
            </a:r>
            <a:endParaRPr lang="en-GB" dirty="0"/>
          </a:p>
        </p:txBody>
      </p:sp>
      <p:sp>
        <p:nvSpPr>
          <p:cNvPr id="4" name="Content Placeholder 3"/>
          <p:cNvSpPr>
            <a:spLocks noGrp="1"/>
          </p:cNvSpPr>
          <p:nvPr>
            <p:ph idx="1"/>
          </p:nvPr>
        </p:nvSpPr>
        <p:spPr/>
        <p:txBody>
          <a:bodyPr>
            <a:normAutofit/>
          </a:bodyPr>
          <a:lstStyle/>
          <a:p>
            <a:pPr marL="1588" indent="-1588">
              <a:tabLst>
                <a:tab pos="361950" algn="l"/>
              </a:tabLst>
            </a:pPr>
            <a:r>
              <a:rPr lang="ru" sz="2800" b="1" dirty="0"/>
              <a:t>Оценка плотности ядра: </a:t>
            </a:r>
            <a:r>
              <a:rPr lang="ru" sz="2800" dirty="0"/>
              <a:t>фиксируем </a:t>
            </a:r>
            <a:r>
              <a:rPr lang="ru" sz="2800" dirty="0">
                <a:latin typeface="CMMI12" pitchFamily="34" charset="2"/>
              </a:rPr>
              <a:t>V </a:t>
            </a:r>
            <a:r>
              <a:rPr lang="ru" sz="2800" dirty="0"/>
              <a:t>, оцениваем </a:t>
            </a:r>
            <a:r>
              <a:rPr lang="ru" sz="2800" dirty="0">
                <a:latin typeface="CMMI12" pitchFamily="34" charset="2"/>
              </a:rPr>
              <a:t>K </a:t>
            </a:r>
            <a:r>
              <a:rPr lang="ru" sz="2800" dirty="0"/>
              <a:t>по данным. Пусть </a:t>
            </a:r>
            <a:r>
              <a:rPr lang="ru" sz="2800" dirty="0">
                <a:latin typeface="CMSY10" pitchFamily="34" charset="2"/>
              </a:rPr>
              <a:t>R </a:t>
            </a:r>
            <a:r>
              <a:rPr lang="ru" sz="2800" dirty="0"/>
              <a:t>— гиперкуб с центром в точке </a:t>
            </a:r>
            <a:r>
              <a:rPr lang="ru" sz="2800" dirty="0">
                <a:latin typeface="CMBX10" pitchFamily="34" charset="2"/>
              </a:rPr>
              <a:t>x</a:t>
            </a:r>
            <a:r>
              <a:rPr lang="ru" sz="2800" dirty="0"/>
              <a:t>, и определяем функцию ядра ( окно Парзена).</a:t>
            </a:r>
          </a:p>
          <a:p>
            <a:pPr marL="1588" indent="-1588">
              <a:tabLst>
                <a:tab pos="361950" algn="l"/>
              </a:tabLst>
            </a:pPr>
            <a:endParaRPr lang="en-GB" sz="2800" dirty="0"/>
          </a:p>
          <a:p>
            <a:pPr marL="1588" indent="-1588">
              <a:spcBef>
                <a:spcPts val="2400"/>
              </a:spcBef>
              <a:tabLst>
                <a:tab pos="361950" algn="l"/>
              </a:tabLst>
            </a:pPr>
            <a:r>
              <a:rPr lang="ru" sz="2800" dirty="0"/>
              <a:t>Из этого следует, что</a:t>
            </a:r>
          </a:p>
          <a:p>
            <a:pPr marL="1588" indent="-1588">
              <a:spcBef>
                <a:spcPts val="2400"/>
              </a:spcBef>
              <a:tabLst>
                <a:tab pos="361950" algn="l"/>
              </a:tabLst>
            </a:pPr>
            <a:r>
              <a:rPr lang="en-US" sz="2800" dirty="0"/>
              <a:t>                                </a:t>
            </a:r>
            <a:r>
              <a:rPr lang="ru" sz="1600" dirty="0"/>
              <a:t>и, следовательно</a:t>
            </a:r>
            <a:r>
              <a:rPr lang="ru" sz="2800" dirty="0"/>
              <a:t>,</a:t>
            </a:r>
          </a:p>
        </p:txBody>
      </p:sp>
      <p:grpSp>
        <p:nvGrpSpPr>
          <p:cNvPr id="20" name="Group 19"/>
          <p:cNvGrpSpPr/>
          <p:nvPr/>
        </p:nvGrpSpPr>
        <p:grpSpPr>
          <a:xfrm>
            <a:off x="877434" y="4769741"/>
            <a:ext cx="7552794" cy="766877"/>
            <a:chOff x="1091172" y="4738700"/>
            <a:chExt cx="7552794" cy="766877"/>
          </a:xfrm>
        </p:grpSpPr>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1091172" y="4738700"/>
              <a:ext cx="2337820" cy="762002"/>
            </a:xfrm>
            <a:prstGeom prst="rect">
              <a:avLst/>
            </a:prstGeom>
            <a:noFill/>
          </p:spPr>
        </p:pic>
        <p:pic>
          <p:nvPicPr>
            <p:cNvPr id="19" name="Picture 18" descr="TP_tmp.png"/>
            <p:cNvPicPr>
              <a:picLocks noChangeAspect="1"/>
            </p:cNvPicPr>
            <p:nvPr>
              <p:custDataLst>
                <p:tags r:id="rId3"/>
              </p:custDataLst>
            </p:nvPr>
          </p:nvPicPr>
          <p:blipFill>
            <a:blip r:embed="rId6">
              <a:clrChange>
                <a:clrFrom>
                  <a:srgbClr val="FFFFFF"/>
                </a:clrFrom>
                <a:clrTo>
                  <a:srgbClr val="FFFFFF">
                    <a:alpha val="0"/>
                  </a:srgbClr>
                </a:clrTo>
              </a:clrChange>
            </a:blip>
            <a:stretch>
              <a:fillRect/>
            </a:stretch>
          </p:blipFill>
          <p:spPr bwMode="auto">
            <a:xfrm>
              <a:off x="5190047" y="4743459"/>
              <a:ext cx="3453919" cy="762118"/>
            </a:xfrm>
            <a:prstGeom prst="rect">
              <a:avLst/>
            </a:prstGeom>
            <a:noFill/>
            <a:ln/>
            <a:effectLst/>
          </p:spPr>
        </p:pic>
      </p:grpSp>
      <p:pic>
        <p:nvPicPr>
          <p:cNvPr id="12" name="Picture 11"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1130545" y="3546164"/>
            <a:ext cx="6882910" cy="634033"/>
          </a:xfrm>
          <a:prstGeom prst="rect">
            <a:avLst/>
          </a:prstGeom>
          <a:noFill/>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4</a:t>
            </a:r>
            <a:r>
              <a:rPr lang="ru" dirty="0"/>
              <a:t>)</a:t>
            </a:r>
            <a:endParaRPr lang="en-GB" dirty="0"/>
          </a:p>
        </p:txBody>
      </p:sp>
      <p:sp>
        <p:nvSpPr>
          <p:cNvPr id="4" name="Content Placeholder 3"/>
          <p:cNvSpPr>
            <a:spLocks noGrp="1"/>
          </p:cNvSpPr>
          <p:nvPr>
            <p:ph sz="half" idx="1"/>
          </p:nvPr>
        </p:nvSpPr>
        <p:spPr>
          <a:xfrm>
            <a:off x="457200" y="1600200"/>
            <a:ext cx="4038600" cy="4900634"/>
          </a:xfrm>
        </p:spPr>
        <p:txBody>
          <a:bodyPr>
            <a:normAutofit/>
          </a:bodyPr>
          <a:lstStyle/>
          <a:p>
            <a:pPr marL="1588" indent="-1588">
              <a:tabLst>
                <a:tab pos="361950" algn="l"/>
              </a:tabLst>
            </a:pPr>
            <a:r>
              <a:rPr lang="ru" dirty="0"/>
              <a:t>Чтобы избежать разрывов в p(x), используйте гладкое ядро, например, гауссово.</a:t>
            </a:r>
          </a:p>
          <a:p>
            <a:pPr marL="1588" indent="-1588">
              <a:tabLst>
                <a:tab pos="361950" algn="l"/>
              </a:tabLst>
            </a:pPr>
            <a:endParaRPr lang="en-GB" dirty="0"/>
          </a:p>
          <a:p>
            <a:pPr marL="1588" indent="-1588">
              <a:tabLst>
                <a:tab pos="361950" algn="l"/>
              </a:tabLst>
            </a:pPr>
            <a:endParaRPr lang="en-GB" dirty="0"/>
          </a:p>
          <a:p>
            <a:pPr marL="1588" indent="-1588">
              <a:tabLst>
                <a:tab pos="361950" algn="l"/>
              </a:tabLst>
            </a:pPr>
            <a:endParaRPr lang="en-GB" dirty="0"/>
          </a:p>
          <a:p>
            <a:pPr marL="1588" indent="-1588">
              <a:tabLst>
                <a:tab pos="361950" algn="l"/>
              </a:tabLst>
            </a:pPr>
            <a:endParaRPr lang="en-GB" dirty="0"/>
          </a:p>
          <a:p>
            <a:pPr marL="1588" indent="-1588">
              <a:tabLst>
                <a:tab pos="361950" algn="l"/>
              </a:tabLst>
            </a:pPr>
            <a:r>
              <a:rPr lang="ru" sz="1800" dirty="0"/>
              <a:t>Любое ядро такое, что</a:t>
            </a:r>
          </a:p>
          <a:p>
            <a:pPr marL="1588" indent="-1588">
              <a:tabLst>
                <a:tab pos="361950" algn="l"/>
              </a:tabLst>
            </a:pPr>
            <a:endParaRPr lang="en-GB" sz="1800" dirty="0"/>
          </a:p>
          <a:p>
            <a:pPr marL="1588" indent="-1588">
              <a:tabLst>
                <a:tab pos="361950" algn="l"/>
              </a:tabLst>
            </a:pPr>
            <a:endParaRPr lang="en-GB" sz="1800" dirty="0"/>
          </a:p>
          <a:p>
            <a:pPr marL="1588" indent="-1588">
              <a:tabLst>
                <a:tab pos="361950" algn="l"/>
              </a:tabLst>
            </a:pPr>
            <a:endParaRPr lang="en-GB" sz="1800" dirty="0"/>
          </a:p>
          <a:p>
            <a:pPr marL="1588" indent="-1588">
              <a:tabLst>
                <a:tab pos="361950" algn="l"/>
              </a:tabLst>
            </a:pPr>
            <a:r>
              <a:rPr lang="ru" sz="1800" dirty="0"/>
              <a:t>будет работать.</a:t>
            </a:r>
          </a:p>
        </p:txBody>
      </p:sp>
      <p:pic>
        <p:nvPicPr>
          <p:cNvPr id="15" name="Picture 1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483789" y="5036454"/>
            <a:ext cx="1778893" cy="821438"/>
          </a:xfrm>
          <a:prstGeom prst="rect">
            <a:avLst/>
          </a:prstGeom>
          <a:noFill/>
          <a:ln/>
          <a:effectLst/>
        </p:spPr>
      </p:pic>
      <p:sp>
        <p:nvSpPr>
          <p:cNvPr id="10" name="Content Placeholder 9"/>
          <p:cNvSpPr>
            <a:spLocks noGrp="1"/>
          </p:cNvSpPr>
          <p:nvPr>
            <p:ph sz="half" idx="2"/>
          </p:nvPr>
        </p:nvSpPr>
        <p:spPr>
          <a:xfrm>
            <a:off x="4648200" y="1600200"/>
            <a:ext cx="4038600" cy="4757758"/>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571472" y="2715498"/>
            <a:ext cx="3757439" cy="1499320"/>
          </a:xfrm>
          <a:prstGeom prst="rect">
            <a:avLst/>
          </a:prstGeom>
          <a:noFill/>
          <a:ln/>
          <a:effectLst/>
        </p:spPr>
      </p:pic>
      <p:grpSp>
        <p:nvGrpSpPr>
          <p:cNvPr id="17" name="Group 16"/>
          <p:cNvGrpSpPr/>
          <p:nvPr/>
        </p:nvGrpSpPr>
        <p:grpSpPr>
          <a:xfrm>
            <a:off x="4695026" y="2138187"/>
            <a:ext cx="4000500" cy="3660409"/>
            <a:chOff x="4643466" y="2138187"/>
            <a:chExt cx="4000500" cy="3660409"/>
          </a:xfrm>
        </p:grpSpPr>
        <p:pic>
          <p:nvPicPr>
            <p:cNvPr id="11" name="Picture 10" descr="Figure2.24.jpg"/>
            <p:cNvPicPr>
              <a:picLocks noChangeAspect="1"/>
            </p:cNvPicPr>
            <p:nvPr/>
          </p:nvPicPr>
          <p:blipFill>
            <a:blip r:embed="rId6"/>
            <a:stretch>
              <a:fillRect/>
            </a:stretch>
          </p:blipFill>
          <p:spPr>
            <a:xfrm>
              <a:off x="4643466" y="2138187"/>
              <a:ext cx="4000500" cy="3291077"/>
            </a:xfrm>
            <a:prstGeom prst="rect">
              <a:avLst/>
            </a:prstGeom>
          </p:spPr>
        </p:pic>
        <p:sp>
          <p:nvSpPr>
            <p:cNvPr id="16" name="TextBox 15"/>
            <p:cNvSpPr txBox="1"/>
            <p:nvPr/>
          </p:nvSpPr>
          <p:spPr>
            <a:xfrm>
              <a:off x="4745356" y="5429264"/>
              <a:ext cx="38576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h </a:t>
              </a:r>
              <a:r>
                <a:rPr kumimoji="0" lang="ru" sz="1800" b="0" i="0" u="none" strike="noStrike" kern="1200" cap="none" spc="0" normalizeH="0" baseline="0" noProof="0" dirty="0">
                  <a:ln>
                    <a:noFill/>
                  </a:ln>
                  <a:solidFill>
                    <a:prstClr val="black"/>
                  </a:solidFill>
                  <a:effectLst/>
                  <a:uLnTx/>
                  <a:uFillTx/>
                  <a:latin typeface="Calibri"/>
                  <a:ea typeface="+mn-ea"/>
                  <a:cs typeface="+mn-cs"/>
                </a:rPr>
                <a:t>действует как сглаживатель.</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5</a:t>
            </a:r>
            <a:r>
              <a:rPr lang="ru" dirty="0"/>
              <a:t>)</a:t>
            </a:r>
            <a:endParaRPr lang="en-GB" dirty="0"/>
          </a:p>
        </p:txBody>
      </p:sp>
      <p:sp>
        <p:nvSpPr>
          <p:cNvPr id="4" name="Content Placeholder 3"/>
          <p:cNvSpPr>
            <a:spLocks noGrp="1"/>
          </p:cNvSpPr>
          <p:nvPr>
            <p:ph sz="half" idx="1"/>
          </p:nvPr>
        </p:nvSpPr>
        <p:spPr/>
        <p:txBody>
          <a:bodyPr>
            <a:normAutofit/>
          </a:bodyPr>
          <a:lstStyle/>
          <a:p>
            <a:pPr marL="1588" indent="-1588">
              <a:tabLst>
                <a:tab pos="361950" algn="l"/>
              </a:tabLst>
            </a:pPr>
            <a:r>
              <a:rPr lang="ru" sz="2800" b="1" dirty="0"/>
              <a:t>Оценка плотности ближайших соседей: </a:t>
            </a:r>
            <a:r>
              <a:rPr lang="ru" sz="2800" dirty="0"/>
              <a:t>фиксируем </a:t>
            </a:r>
            <a:r>
              <a:rPr lang="ru" sz="2800" dirty="0">
                <a:latin typeface="CMMI12" pitchFamily="34" charset="2"/>
              </a:rPr>
              <a:t>K </a:t>
            </a:r>
            <a:r>
              <a:rPr lang="ru" sz="2800" dirty="0"/>
              <a:t>, оценим </a:t>
            </a:r>
            <a:r>
              <a:rPr lang="ru" sz="2800" dirty="0">
                <a:latin typeface="CMMI12" pitchFamily="34" charset="2"/>
              </a:rPr>
              <a:t>V </a:t>
            </a:r>
            <a:r>
              <a:rPr lang="ru" sz="2800" dirty="0"/>
              <a:t>по данным. Рассмотрим гиперсферу с центром в точке </a:t>
            </a:r>
            <a:r>
              <a:rPr lang="ru" sz="2800" dirty="0">
                <a:latin typeface="CMBX10" pitchFamily="34" charset="2"/>
              </a:rPr>
              <a:t>x </a:t>
            </a:r>
            <a:r>
              <a:rPr lang="ru" sz="2800" dirty="0"/>
              <a:t>и увеличим её объём до </a:t>
            </a:r>
            <a:r>
              <a:rPr lang="ru" sz="2800" dirty="0">
                <a:latin typeface="CMMI12" pitchFamily="34" charset="2"/>
              </a:rPr>
              <a:t>V.</a:t>
            </a:r>
            <a:r>
              <a:rPr lang="ru" sz="2800" dirty="0"/>
              <a:t> </a:t>
            </a:r>
            <a:r>
              <a:rPr lang="en-US" sz="2800" dirty="0" err="1"/>
              <a:t>О</a:t>
            </a:r>
            <a:r>
              <a:rPr lang="ru-RU" sz="2800" dirty="0"/>
              <a:t>на </a:t>
            </a:r>
            <a:r>
              <a:rPr lang="ru" sz="2800" dirty="0"/>
              <a:t>включает </a:t>
            </a:r>
            <a:r>
              <a:rPr lang="ru" sz="2800" dirty="0">
                <a:latin typeface="CMMI12" pitchFamily="34" charset="2"/>
              </a:rPr>
              <a:t>K </a:t>
            </a:r>
            <a:r>
              <a:rPr lang="ru" sz="2800" dirty="0"/>
              <a:t>из заданных </a:t>
            </a:r>
            <a:r>
              <a:rPr lang="ru" sz="2800" dirty="0">
                <a:latin typeface="CMMI12" pitchFamily="34" charset="2"/>
              </a:rPr>
              <a:t>N </a:t>
            </a:r>
            <a:r>
              <a:rPr lang="ru" sz="2800" dirty="0"/>
              <a:t>точек данных. Тогда</a:t>
            </a:r>
          </a:p>
        </p:txBody>
      </p:sp>
      <p:pic>
        <p:nvPicPr>
          <p:cNvPr id="11" name="Content Placeholder 10" descr="Figure2.26.jpg"/>
          <p:cNvPicPr>
            <a:picLocks noGrp="1" noChangeAspect="1"/>
          </p:cNvPicPr>
          <p:nvPr>
            <p:ph sz="half" idx="2"/>
          </p:nvPr>
        </p:nvPicPr>
        <p:blipFill>
          <a:blip r:embed="rId3"/>
          <a:stretch>
            <a:fillRect/>
          </a:stretch>
        </p:blipFill>
        <p:spPr>
          <a:xfrm>
            <a:off x="4694998" y="2133177"/>
            <a:ext cx="4000500" cy="3291078"/>
          </a:xfrm>
        </p:spPr>
      </p:pic>
      <p:sp>
        <p:nvSpPr>
          <p:cNvPr id="13" name="TextBox 12"/>
          <p:cNvSpPr txBox="1"/>
          <p:nvPr/>
        </p:nvSpPr>
        <p:spPr>
          <a:xfrm>
            <a:off x="4796916" y="5429264"/>
            <a:ext cx="38576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K </a:t>
            </a:r>
            <a:r>
              <a:rPr kumimoji="0" lang="ru" sz="1800" b="0" i="0" u="none" strike="noStrike" kern="1200" cap="none" spc="0" normalizeH="0" baseline="0" noProof="0" dirty="0">
                <a:ln>
                  <a:noFill/>
                </a:ln>
                <a:solidFill>
                  <a:prstClr val="black"/>
                </a:solidFill>
                <a:effectLst/>
                <a:uLnTx/>
                <a:uFillTx/>
                <a:latin typeface="Calibri"/>
                <a:ea typeface="+mn-ea"/>
                <a:cs typeface="+mn-cs"/>
              </a:rPr>
              <a:t>действует как сглаживающее средство.</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6" name="Picture 1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845327" y="5613930"/>
            <a:ext cx="1685847" cy="630480"/>
          </a:xfrm>
          <a:prstGeom prst="rect">
            <a:avLst/>
          </a:prstGeom>
          <a:noFill/>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a:t>
            </a:r>
            <a:r>
              <a:rPr lang="en-US" dirty="0"/>
              <a:t>6</a:t>
            </a:r>
            <a:r>
              <a:rPr lang="ru" dirty="0"/>
              <a:t>)</a:t>
            </a:r>
            <a:endParaRPr lang="en-GB" dirty="0"/>
          </a:p>
        </p:txBody>
      </p:sp>
      <p:sp>
        <p:nvSpPr>
          <p:cNvPr id="3" name="Content Placeholder 2"/>
          <p:cNvSpPr>
            <a:spLocks noGrp="1"/>
          </p:cNvSpPr>
          <p:nvPr>
            <p:ph idx="1"/>
          </p:nvPr>
        </p:nvSpPr>
        <p:spPr/>
        <p:txBody>
          <a:bodyPr/>
          <a:lstStyle/>
          <a:p>
            <a:r>
              <a:rPr lang="ru" dirty="0"/>
              <a:t>Непараметрические модели (не гистограммы) требуют хранения и вычислений со всем набором данных.</a:t>
            </a:r>
          </a:p>
          <a:p>
            <a:r>
              <a:rPr lang="ru" dirty="0"/>
              <a:t>После настройки параметрические модели становятся гораздо более эффективными с точки зрения хранения и вычислений.</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2800" dirty="0">
                <a:latin typeface="CMMI10" pitchFamily="34" charset="2"/>
              </a:rPr>
              <a:t>K </a:t>
            </a:r>
            <a:r>
              <a:rPr lang="ru" sz="2800" dirty="0"/>
              <a:t>-ближайших соседей для классификации (1)</a:t>
            </a:r>
            <a:endParaRPr lang="en-GB" sz="2800" dirty="0"/>
          </a:p>
        </p:txBody>
      </p:sp>
      <p:sp>
        <p:nvSpPr>
          <p:cNvPr id="6" name="Content Placeholder 5"/>
          <p:cNvSpPr>
            <a:spLocks noGrp="1"/>
          </p:cNvSpPr>
          <p:nvPr>
            <p:ph idx="1"/>
          </p:nvPr>
        </p:nvSpPr>
        <p:spPr/>
        <p:txBody>
          <a:bodyPr>
            <a:normAutofit/>
          </a:bodyPr>
          <a:lstStyle/>
          <a:p>
            <a:r>
              <a:rPr lang="ru" sz="2800" dirty="0"/>
              <a:t>Учитывая набор данных с </a:t>
            </a:r>
            <a:r>
              <a:rPr lang="ru" sz="2800" dirty="0">
                <a:latin typeface="CMMI10" pitchFamily="34" charset="2"/>
              </a:rPr>
              <a:t>N </a:t>
            </a:r>
            <a:r>
              <a:rPr lang="ru" sz="2800" baseline="-20000" dirty="0">
                <a:latin typeface="CMMI10" pitchFamily="34" charset="2"/>
              </a:rPr>
              <a:t>k </a:t>
            </a:r>
            <a:r>
              <a:rPr lang="ru" sz="2800" dirty="0"/>
              <a:t>точками данных из класса </a:t>
            </a:r>
            <a:r>
              <a:rPr lang="ru" sz="2800" dirty="0">
                <a:latin typeface="CMSY10" pitchFamily="34" charset="2"/>
              </a:rPr>
              <a:t>C </a:t>
            </a:r>
            <a:r>
              <a:rPr lang="ru" sz="2800" baseline="-20000" dirty="0">
                <a:latin typeface="CMMI10" pitchFamily="34" charset="2"/>
              </a:rPr>
              <a:t>k     </a:t>
            </a:r>
            <a:r>
              <a:rPr lang="ru" sz="2800" dirty="0"/>
              <a:t>и                          , мы имеем</a:t>
            </a:r>
          </a:p>
          <a:p>
            <a:endParaRPr lang="en-GB" sz="2800" dirty="0"/>
          </a:p>
          <a:p>
            <a:pPr>
              <a:spcBef>
                <a:spcPts val="2100"/>
              </a:spcBef>
            </a:pPr>
            <a:r>
              <a:rPr lang="ru" sz="2800" dirty="0"/>
              <a:t>и соответственно</a:t>
            </a:r>
          </a:p>
          <a:p>
            <a:endParaRPr lang="en-GB" sz="2800" dirty="0"/>
          </a:p>
          <a:p>
            <a:pPr>
              <a:spcBef>
                <a:spcPts val="1800"/>
              </a:spcBef>
            </a:pPr>
            <a:r>
              <a:rPr lang="ru" sz="2800" dirty="0"/>
              <a:t>Поскольку                         теорема Байеса дает</a:t>
            </a:r>
            <a:endParaRPr lang="en-GB" sz="2800" dirty="0"/>
          </a:p>
        </p:txBody>
      </p:sp>
      <p:pic>
        <p:nvPicPr>
          <p:cNvPr id="8" name="Picture 7"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3357553" y="2107652"/>
            <a:ext cx="1649733" cy="350520"/>
          </a:xfrm>
          <a:prstGeom prst="rect">
            <a:avLst/>
          </a:prstGeom>
          <a:noFill/>
        </p:spPr>
      </p:pic>
      <p:pic>
        <p:nvPicPr>
          <p:cNvPr id="10" name="Picture 9"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3820927" y="2651869"/>
            <a:ext cx="1484759" cy="627509"/>
          </a:xfrm>
          <a:prstGeom prst="rect">
            <a:avLst/>
          </a:prstGeom>
          <a:noFill/>
        </p:spPr>
      </p:pic>
      <p:pic>
        <p:nvPicPr>
          <p:cNvPr id="12" name="Picture 11"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534605" y="3714752"/>
            <a:ext cx="2057405" cy="658370"/>
          </a:xfrm>
          <a:prstGeom prst="rect">
            <a:avLst/>
          </a:prstGeom>
          <a:noFill/>
        </p:spPr>
      </p:pic>
      <p:pic>
        <p:nvPicPr>
          <p:cNvPr id="14" name="Picture 13"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382190" y="4558132"/>
            <a:ext cx="1800230" cy="315468"/>
          </a:xfrm>
          <a:prstGeom prst="rect">
            <a:avLst/>
          </a:prstGeom>
          <a:noFill/>
        </p:spPr>
      </p:pic>
      <p:pic>
        <p:nvPicPr>
          <p:cNvPr id="16" name="Picture 15"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a:xfrm>
            <a:off x="2826733" y="5446321"/>
            <a:ext cx="3830200" cy="713234"/>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3200" dirty="0">
                <a:latin typeface="CMMI10" pitchFamily="34" charset="2"/>
              </a:rPr>
              <a:t>K</a:t>
            </a:r>
            <a:r>
              <a:rPr lang="ru" sz="3200" dirty="0"/>
              <a:t>-ближайших соседей для классификации (2)</a:t>
            </a:r>
            <a:endParaRPr lang="en-GB" sz="3200" dirty="0"/>
          </a:p>
        </p:txBody>
      </p:sp>
      <p:pic>
        <p:nvPicPr>
          <p:cNvPr id="9" name="Content Placeholder 8" descr="Figure2.27a.jpg"/>
          <p:cNvPicPr>
            <a:picLocks noGrp="1" noChangeAspect="1"/>
          </p:cNvPicPr>
          <p:nvPr>
            <p:ph idx="1"/>
          </p:nvPr>
        </p:nvPicPr>
        <p:blipFill>
          <a:blip r:embed="rId2"/>
          <a:srcRect b="7435"/>
          <a:stretch>
            <a:fillRect/>
          </a:stretch>
        </p:blipFill>
        <p:spPr>
          <a:xfrm>
            <a:off x="700086" y="1980362"/>
            <a:ext cx="3657600" cy="3571900"/>
          </a:xfrm>
        </p:spPr>
      </p:pic>
      <p:grpSp>
        <p:nvGrpSpPr>
          <p:cNvPr id="15" name="Group 14"/>
          <p:cNvGrpSpPr/>
          <p:nvPr/>
        </p:nvGrpSpPr>
        <p:grpSpPr>
          <a:xfrm>
            <a:off x="4857752" y="1980362"/>
            <a:ext cx="3657600" cy="3736857"/>
            <a:chOff x="4895050" y="1980362"/>
            <a:chExt cx="3657600" cy="3736857"/>
          </a:xfrm>
        </p:grpSpPr>
        <p:pic>
          <p:nvPicPr>
            <p:cNvPr id="11" name="Picture 10" descr="Figure2.27b.jpg"/>
            <p:cNvPicPr>
              <a:picLocks noChangeAspect="1"/>
            </p:cNvPicPr>
            <p:nvPr/>
          </p:nvPicPr>
          <p:blipFill>
            <a:blip r:embed="rId3"/>
            <a:srcRect b="7434"/>
            <a:stretch>
              <a:fillRect/>
            </a:stretch>
          </p:blipFill>
          <p:spPr>
            <a:xfrm>
              <a:off x="4895050" y="1980362"/>
              <a:ext cx="3657600" cy="3571900"/>
            </a:xfrm>
            <a:prstGeom prst="rect">
              <a:avLst/>
            </a:prstGeom>
          </p:spPr>
        </p:pic>
        <p:sp>
          <p:nvSpPr>
            <p:cNvPr id="13" name="TextBox 12"/>
            <p:cNvSpPr txBox="1"/>
            <p:nvPr/>
          </p:nvSpPr>
          <p:spPr>
            <a:xfrm>
              <a:off x="6306390" y="5347887"/>
              <a:ext cx="11430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К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 1</a:t>
              </a:r>
              <a:endParaRPr kumimoji="0" lang="en-GB" sz="1800" b="0" i="0" u="none" strike="noStrike" kern="1200" cap="none" spc="0" normalizeH="0" baseline="0" noProof="0" dirty="0">
                <a:ln>
                  <a:noFill/>
                </a:ln>
                <a:solidFill>
                  <a:prstClr val="black"/>
                </a:solidFill>
                <a:effectLst/>
                <a:uLnTx/>
                <a:uFillTx/>
                <a:latin typeface="CMR12" pitchFamily="34" charset="2"/>
                <a:ea typeface="+mn-ea"/>
                <a:cs typeface="+mn-cs"/>
              </a:endParaRPr>
            </a:p>
          </p:txBody>
        </p:sp>
      </p:grpSp>
      <p:sp>
        <p:nvSpPr>
          <p:cNvPr id="17" name="TextBox 16"/>
          <p:cNvSpPr txBox="1"/>
          <p:nvPr/>
        </p:nvSpPr>
        <p:spPr>
          <a:xfrm>
            <a:off x="2108968" y="5365562"/>
            <a:ext cx="11430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К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 3</a:t>
            </a:r>
            <a:endParaRPr kumimoji="0" lang="en-GB" sz="1800" b="0" i="0" u="none" strike="noStrike" kern="1200" cap="none" spc="0" normalizeH="0" baseline="0" noProof="0" dirty="0">
              <a:ln>
                <a:noFill/>
              </a:ln>
              <a:solidFill>
                <a:prstClr val="black"/>
              </a:solidFill>
              <a:effectLst/>
              <a:uLnTx/>
              <a:uFillTx/>
              <a:latin typeface="CMR12" pitchFamily="34" charset="2"/>
              <a:ea typeface="+mn-ea"/>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3200" dirty="0">
                <a:latin typeface="CMMI10" pitchFamily="34" charset="2"/>
              </a:rPr>
              <a:t>K</a:t>
            </a:r>
            <a:r>
              <a:rPr lang="ru" sz="3200" dirty="0"/>
              <a:t>-ближайших соседей для классификации (3)</a:t>
            </a:r>
            <a:endParaRPr lang="en-GB" sz="3200" dirty="0"/>
          </a:p>
        </p:txBody>
      </p:sp>
      <p:pic>
        <p:nvPicPr>
          <p:cNvPr id="10" name="Content Placeholder 9" descr="Figure2.28a.jpg"/>
          <p:cNvPicPr>
            <a:picLocks noGrp="1" noChangeAspect="1"/>
          </p:cNvPicPr>
          <p:nvPr>
            <p:ph idx="1"/>
          </p:nvPr>
        </p:nvPicPr>
        <p:blipFill>
          <a:blip r:embed="rId3"/>
          <a:stretch>
            <a:fillRect/>
          </a:stretch>
        </p:blipFill>
        <p:spPr>
          <a:xfrm>
            <a:off x="428596" y="1428736"/>
            <a:ext cx="2706624" cy="3255264"/>
          </a:xfrm>
        </p:spPr>
      </p:pic>
      <p:pic>
        <p:nvPicPr>
          <p:cNvPr id="12" name="Content Placeholder 9" descr="Figure2.28a.jpg"/>
          <p:cNvPicPr>
            <a:picLocks noChangeAspect="1"/>
          </p:cNvPicPr>
          <p:nvPr/>
        </p:nvPicPr>
        <p:blipFill>
          <a:blip r:embed="rId4"/>
          <a:stretch>
            <a:fillRect/>
          </a:stretch>
        </p:blipFill>
        <p:spPr>
          <a:xfrm>
            <a:off x="3181077" y="1428736"/>
            <a:ext cx="2706624" cy="3255263"/>
          </a:xfrm>
          <a:prstGeom prst="rect">
            <a:avLst/>
          </a:prstGeom>
        </p:spPr>
      </p:pic>
      <p:pic>
        <p:nvPicPr>
          <p:cNvPr id="14" name="Content Placeholder 9" descr="Figure2.28a.jpg"/>
          <p:cNvPicPr>
            <a:picLocks noChangeAspect="1"/>
          </p:cNvPicPr>
          <p:nvPr/>
        </p:nvPicPr>
        <p:blipFill>
          <a:blip r:embed="rId5"/>
          <a:stretch>
            <a:fillRect/>
          </a:stretch>
        </p:blipFill>
        <p:spPr>
          <a:xfrm>
            <a:off x="5937342" y="1428736"/>
            <a:ext cx="2706624" cy="3255263"/>
          </a:xfrm>
          <a:prstGeom prst="rect">
            <a:avLst/>
          </a:prstGeom>
        </p:spPr>
      </p:pic>
      <p:sp>
        <p:nvSpPr>
          <p:cNvPr id="15" name="TextBox 14"/>
          <p:cNvSpPr txBox="1"/>
          <p:nvPr/>
        </p:nvSpPr>
        <p:spPr>
          <a:xfrm>
            <a:off x="533372" y="5000636"/>
            <a:ext cx="807249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ru" sz="1800" b="0" i="0" u="none" strike="noStrike" kern="1200" cap="none" spc="0" normalizeH="0" baseline="0" noProof="0" dirty="0">
                <a:ln>
                  <a:noFill/>
                </a:ln>
                <a:solidFill>
                  <a:prstClr val="black"/>
                </a:solidFill>
                <a:effectLst/>
                <a:uLnTx/>
                <a:uFillTx/>
                <a:latin typeface="Calibri"/>
                <a:ea typeface="+mn-ea"/>
                <a:cs typeface="+mn-cs"/>
              </a:rPr>
              <a:t>K действует как «сглаживатель»</a:t>
            </a:r>
          </a:p>
          <a:p>
            <a:pPr marL="0" marR="0" lvl="0" indent="0" algn="l" defTabSz="914400" rtl="0" eaLnBrk="1" fontAlgn="auto" latinLnBrk="0" hangingPunct="1">
              <a:lnSpc>
                <a:spcPct val="100000"/>
              </a:lnSpc>
              <a:spcBef>
                <a:spcPts val="0"/>
              </a:spcBef>
              <a:spcAft>
                <a:spcPts val="0"/>
              </a:spcAft>
              <a:buClrTx/>
              <a:buSzTx/>
              <a:tabLst/>
              <a:defRPr/>
            </a:pPr>
            <a:r>
              <a:rPr kumimoji="0" lang="ru" sz="1800" b="0" i="0" u="none" strike="noStrike" kern="1200" cap="none" spc="0" normalizeH="0" baseline="0" noProof="0" dirty="0">
                <a:ln>
                  <a:noFill/>
                </a:ln>
                <a:solidFill>
                  <a:prstClr val="black"/>
                </a:solidFill>
                <a:effectLst/>
                <a:uLnTx/>
                <a:uFillTx/>
                <a:latin typeface="Calibri"/>
                <a:ea typeface="+mn-ea"/>
                <a:cs typeface="+mn-cs"/>
              </a:rPr>
              <a:t>Для                   , частота ошибок классификатора с одним ближайшим соседом никогда не превышает более чем в два раза оптимальную ошибку (полученную из истинных условных распределений классов).</a:t>
            </a:r>
          </a:p>
        </p:txBody>
      </p:sp>
      <p:pic>
        <p:nvPicPr>
          <p:cNvPr id="18" name="Picture 17"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1092878" y="5353695"/>
            <a:ext cx="778766" cy="17868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87450" y="404813"/>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ru-RU" sz="4800" b="1" dirty="0">
                <a:solidFill>
                  <a:srgbClr val="00B0F0"/>
                </a:solidFill>
                <a:ea typeface="Consolas" charset="0"/>
                <a:cs typeface="Consolas" charset="0"/>
              </a:rPr>
              <a:t>Некоторые задач</a:t>
            </a:r>
            <a:r>
              <a:rPr lang="en-US" sz="4800" b="1" dirty="0" err="1">
                <a:solidFill>
                  <a:srgbClr val="00B0F0"/>
                </a:solidFill>
                <a:ea typeface="Consolas" charset="0"/>
                <a:cs typeface="Consolas" charset="0"/>
              </a:rPr>
              <a:t>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891433"/>
            <a:ext cx="751587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ru-RU" sz="2000" dirty="0">
                <a:solidFill>
                  <a:schemeClr val="tx1"/>
                </a:solidFill>
                <a:cs typeface="Times New Roman" panose="02020603050405020304" pitchFamily="18" charset="0"/>
              </a:rPr>
              <a:t>Задача регрессии – прогноз на основе выборки объектов с различными признаками. На выходе - вещественное число (2, 35, 76.454 и др.). Например, цена квартиры, стоимость ценной бумаги через неделю, ожидаемый доход магазина на следующий месяц.</a:t>
            </a:r>
          </a:p>
          <a:p>
            <a:pPr algn="just"/>
            <a:endParaRPr lang="ru-RU" sz="2000" dirty="0">
              <a:solidFill>
                <a:schemeClr val="tx1"/>
              </a:solidFill>
              <a:cs typeface="Times New Roman" panose="02020603050405020304" pitchFamily="18" charset="0"/>
            </a:endParaRPr>
          </a:p>
          <a:p>
            <a:pPr algn="just"/>
            <a:r>
              <a:rPr lang="ru-RU" sz="2000" dirty="0">
                <a:solidFill>
                  <a:schemeClr val="tx1"/>
                </a:solidFill>
                <a:cs typeface="Times New Roman" panose="02020603050405020304" pitchFamily="18" charset="0"/>
              </a:rPr>
              <a:t>Задача классификации – получение категориального ответа на основе набора признаков. Имеет конечное количество ответов (часто, в формате «да» или «нет»): является ли изображение человеческим лицом, давать ли клиенту кредит, к какой категории отнести товар.</a:t>
            </a:r>
          </a:p>
          <a:p>
            <a:pPr algn="just"/>
            <a:r>
              <a:rPr lang="en" sz="2000" dirty="0">
                <a:solidFill>
                  <a:schemeClr val="tx1"/>
                </a:solidFill>
                <a:cs typeface="Times New Roman" panose="02020603050405020304" pitchFamily="18" charset="0"/>
              </a:rPr>
              <a:t> </a:t>
            </a:r>
          </a:p>
          <a:p>
            <a:pPr algn="just"/>
            <a:endParaRPr lang="ru-RU" sz="2000" dirty="0">
              <a:solidFill>
                <a:schemeClr val="tx1"/>
              </a:solidFill>
              <a:ea typeface="Consolas" charset="0"/>
              <a:cs typeface="Consolas" charset="0"/>
            </a:endParaRPr>
          </a:p>
        </p:txBody>
      </p:sp>
    </p:spTree>
    <p:extLst>
      <p:ext uri="{BB962C8B-B14F-4D97-AF65-F5344CB8AC3E}">
        <p14:creationId xmlns:p14="http://schemas.microsoft.com/office/powerpoint/2010/main" val="9000735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233F23A-13C4-FA4C-97F2-04B3C67C4698}"/>
              </a:ext>
            </a:extLst>
          </p:cNvPr>
          <p:cNvSpPr>
            <a:spLocks noGrp="1"/>
          </p:cNvSpPr>
          <p:nvPr>
            <p:ph type="ctrTitle"/>
          </p:nvPr>
        </p:nvSpPr>
        <p:spPr/>
        <p:txBody>
          <a:bodyPr/>
          <a:lstStyle/>
          <a:p>
            <a:r>
              <a:rPr lang="ru-RU" dirty="0"/>
              <a:t>продолжение см. </a:t>
            </a:r>
            <a:r>
              <a:rPr lang="ru-RU" dirty="0" err="1"/>
              <a:t>M</a:t>
            </a:r>
            <a:r>
              <a:rPr lang="en-US" dirty="0"/>
              <a:t>L2</a:t>
            </a:r>
            <a:endParaRPr lang="ru-RU" dirty="0"/>
          </a:p>
        </p:txBody>
      </p:sp>
    </p:spTree>
    <p:extLst>
      <p:ext uri="{BB962C8B-B14F-4D97-AF65-F5344CB8AC3E}">
        <p14:creationId xmlns:p14="http://schemas.microsoft.com/office/powerpoint/2010/main" val="1200802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1150938" y="694382"/>
            <a:ext cx="4846865" cy="994172"/>
          </a:xfrm>
        </p:spPr>
        <p:txBody>
          <a:bodyPr/>
          <a:lstStyle/>
          <a:p>
            <a:r>
              <a:rPr lang="ru-RU" dirty="0">
                <a:solidFill>
                  <a:srgbClr val="00B0F0"/>
                </a:solidFill>
                <a:latin typeface="+mn-lt"/>
              </a:rPr>
              <a:t>Итоги</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1150938" y="1688554"/>
            <a:ext cx="7486286" cy="4475064"/>
          </a:xfrm>
        </p:spPr>
        <p:txBody>
          <a:bodyPr>
            <a:normAutofit fontScale="92500"/>
          </a:bodyPr>
          <a:lstStyle/>
          <a:p>
            <a:r>
              <a:rPr lang="ru-RU" sz="2800" dirty="0"/>
              <a:t>Определите цели</a:t>
            </a:r>
          </a:p>
          <a:p>
            <a:r>
              <a:rPr lang="ru-RU" sz="2800" dirty="0"/>
              <a:t>Измеряйте свое приближение к целям</a:t>
            </a:r>
          </a:p>
          <a:p>
            <a:r>
              <a:rPr lang="ru-RU" sz="2800" dirty="0"/>
              <a:t>Ведите разведочный анализ, готовьте данные</a:t>
            </a:r>
          </a:p>
          <a:p>
            <a:r>
              <a:rPr lang="ru-RU" sz="2800" dirty="0"/>
              <a:t>Выбирайте модели</a:t>
            </a:r>
          </a:p>
          <a:p>
            <a:r>
              <a:rPr lang="ru-RU" sz="2800" dirty="0"/>
              <a:t>Обучайте модели</a:t>
            </a:r>
          </a:p>
          <a:p>
            <a:r>
              <a:rPr lang="ru-RU" sz="2800" dirty="0"/>
              <a:t>Рассчитывайте метрики</a:t>
            </a:r>
          </a:p>
          <a:p>
            <a:r>
              <a:rPr lang="ru-RU" sz="2800" dirty="0"/>
              <a:t>Внедряйте хорошие модели в бизнес-процессы</a:t>
            </a:r>
          </a:p>
          <a:p>
            <a:r>
              <a:rPr lang="ru-RU" sz="2800" dirty="0"/>
              <a:t>Постоянно повышайте качество</a:t>
            </a:r>
          </a:p>
          <a:p>
            <a:endParaRPr lang="ru-RU" sz="2800" dirty="0"/>
          </a:p>
          <a:p>
            <a:pPr marL="0" indent="0">
              <a:buNone/>
            </a:pPr>
            <a:endParaRPr lang="ru-RU" sz="2800" dirty="0"/>
          </a:p>
        </p:txBody>
      </p:sp>
    </p:spTree>
    <p:extLst>
      <p:ext uri="{BB962C8B-B14F-4D97-AF65-F5344CB8AC3E}">
        <p14:creationId xmlns:p14="http://schemas.microsoft.com/office/powerpoint/2010/main" val="23651765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685800" y="3863181"/>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ru-RU"/>
              <a:t>Спасибо за внимание!</a:t>
            </a:r>
            <a:endParaRPr lang="ru-RU" dirty="0"/>
          </a:p>
        </p:txBody>
      </p:sp>
    </p:spTree>
    <p:extLst>
      <p:ext uri="{BB962C8B-B14F-4D97-AF65-F5344CB8AC3E}">
        <p14:creationId xmlns:p14="http://schemas.microsoft.com/office/powerpoint/2010/main" val="1477451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260350"/>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Дано</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74821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Множество объектов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ru-RU" sz="24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Множество допустимых ответов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ru-RU" sz="2400" i="1" dirty="0">
                <a:solidFill>
                  <a:schemeClr val="tx1"/>
                </a:solidFill>
                <a:cs typeface="Times New Roman" panose="02020603050405020304" pitchFamily="18" charset="0"/>
              </a:rPr>
              <a:t>.</a:t>
            </a:r>
          </a:p>
          <a:p>
            <a:r>
              <a:rPr lang="ru-RU" sz="2400" dirty="0">
                <a:solidFill>
                  <a:schemeClr val="tx1"/>
                </a:solidFill>
                <a:cs typeface="Times New Roman" panose="02020603050405020304" pitchFamily="18" charset="0"/>
              </a:rPr>
              <a:t>Целевая функция (</a:t>
            </a:r>
            <a:r>
              <a:rPr lang="en" sz="2400" dirty="0">
                <a:solidFill>
                  <a:schemeClr val="tx1"/>
                </a:solidFill>
                <a:cs typeface="Times New Roman" panose="02020603050405020304" pitchFamily="18" charset="0"/>
              </a:rPr>
              <a:t>target function)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значения которой </a:t>
            </a:r>
            <a:r>
              <a:rPr lang="ru-RU"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известны только на конечном подмножестве объектов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 .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Пары «объект– ответ»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называются прецедентами. </a:t>
            </a:r>
          </a:p>
          <a:p>
            <a:r>
              <a:rPr lang="ru-RU" sz="2400" dirty="0">
                <a:solidFill>
                  <a:schemeClr val="tx1"/>
                </a:solidFill>
                <a:cs typeface="Times New Roman" panose="02020603050405020304" pitchFamily="18" charset="0"/>
              </a:rPr>
              <a:t>Совокупность пар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называется обучающей выборкой (</a:t>
            </a:r>
            <a:r>
              <a:rPr lang="en" sz="2400" dirty="0">
                <a:solidFill>
                  <a:schemeClr val="tx1"/>
                </a:solidFill>
                <a:cs typeface="Times New Roman" panose="02020603050405020304" pitchFamily="18" charset="0"/>
              </a:rPr>
              <a:t>training sample).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82733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1004175"/>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Требуется найти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97309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зависимость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baseline="300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по выборке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то есть построить решающую функцию (</a:t>
            </a:r>
            <a:r>
              <a:rPr lang="en" sz="2400" dirty="0">
                <a:solidFill>
                  <a:schemeClr val="tx1"/>
                </a:solidFill>
                <a:cs typeface="Times New Roman" panose="02020603050405020304" pitchFamily="18" charset="0"/>
              </a:rPr>
              <a:t>decision function) </a:t>
            </a:r>
            <a:endParaRPr lang="ru-RU" sz="2400" dirty="0">
              <a:solidFill>
                <a:schemeClr val="tx1"/>
              </a:solidFill>
              <a:cs typeface="Times New Roman" panose="02020603050405020304" pitchFamily="18" charset="0"/>
            </a:endParaRPr>
          </a:p>
          <a:p>
            <a:pPr algn="ct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которая приближала бы целевую функцию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причём не только на объектах обучающей выборки, но и на всём множестве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  </a:t>
            </a:r>
            <a:r>
              <a:rPr lang="en" sz="2400" dirty="0">
                <a:solidFill>
                  <a:schemeClr val="tx1"/>
                </a:solidFill>
                <a:ea typeface="Cambria Math" panose="02040503050406030204" pitchFamily="18" charset="0"/>
                <a:cs typeface="Times New Roman" panose="02020603050405020304" pitchFamily="18" charset="0"/>
              </a:rPr>
              <a:t>(</a:t>
            </a:r>
            <a:r>
              <a:rPr lang="ru-RU" sz="2400" dirty="0">
                <a:solidFill>
                  <a:schemeClr val="tx1"/>
                </a:solidFill>
                <a:ea typeface="Cambria Math" panose="02040503050406030204" pitchFamily="18" charset="0"/>
                <a:cs typeface="Times New Roman" panose="02020603050405020304" pitchFamily="18" charset="0"/>
              </a:rPr>
              <a:t>или некотором его подмножестве</a:t>
            </a:r>
            <a:r>
              <a:rPr lang="en" sz="2400" dirty="0">
                <a:solidFill>
                  <a:schemeClr val="tx1"/>
                </a:solidFill>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p>
          <a:p>
            <a:r>
              <a:rPr lang="ru-RU" sz="2400" dirty="0">
                <a:solidFill>
                  <a:schemeClr val="tx1"/>
                </a:solidFill>
                <a:cs typeface="Times New Roman" panose="02020603050405020304" pitchFamily="18" charset="0"/>
              </a:rPr>
              <a:t>Решающая функция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должна допускать эффективную компьютерную реализацию. </a:t>
            </a:r>
          </a:p>
          <a:p>
            <a:r>
              <a:rPr lang="en" sz="2400" dirty="0">
                <a:solidFill>
                  <a:schemeClr val="tx1"/>
                </a:solidFill>
                <a:cs typeface="Times New Roman" panose="02020603050405020304" pitchFamily="18" charset="0"/>
              </a:rPr>
              <a:t>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45572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39280F-7819-FB45-B551-C74CCD43AD4F}"/>
              </a:ext>
            </a:extLst>
          </p:cNvPr>
          <p:cNvSpPr>
            <a:spLocks noGrp="1"/>
          </p:cNvSpPr>
          <p:nvPr>
            <p:ph type="title"/>
          </p:nvPr>
        </p:nvSpPr>
        <p:spPr/>
        <p:txBody>
          <a:bodyPr/>
          <a:lstStyle/>
          <a:p>
            <a:r>
              <a:rPr lang="ru-RU" dirty="0"/>
              <a:t>Этапы обучения</a:t>
            </a:r>
          </a:p>
        </p:txBody>
      </p:sp>
      <p:pic>
        <p:nvPicPr>
          <p:cNvPr id="9" name="Объект 8">
            <a:extLst>
              <a:ext uri="{FF2B5EF4-FFF2-40B4-BE49-F238E27FC236}">
                <a16:creationId xmlns:a16="http://schemas.microsoft.com/office/drawing/2014/main" id="{7BD8FC4D-E355-BB42-B8F0-BFD983DCB996}"/>
              </a:ext>
            </a:extLst>
          </p:cNvPr>
          <p:cNvPicPr>
            <a:picLocks noGrp="1" noChangeAspect="1"/>
          </p:cNvPicPr>
          <p:nvPr>
            <p:ph idx="1"/>
          </p:nvPr>
        </p:nvPicPr>
        <p:blipFill>
          <a:blip r:embed="rId2"/>
          <a:stretch>
            <a:fillRect/>
          </a:stretch>
        </p:blipFill>
        <p:spPr>
          <a:xfrm>
            <a:off x="154784" y="1718751"/>
            <a:ext cx="8834432" cy="3883395"/>
          </a:xfrm>
          <a:prstGeom prst="rect">
            <a:avLst/>
          </a:prstGeom>
        </p:spPr>
      </p:pic>
      <p:sp>
        <p:nvSpPr>
          <p:cNvPr id="4" name="Номер слайда 3">
            <a:extLst>
              <a:ext uri="{FF2B5EF4-FFF2-40B4-BE49-F238E27FC236}">
                <a16:creationId xmlns:a16="http://schemas.microsoft.com/office/drawing/2014/main" id="{E70D0FA6-DA1F-EB49-B4E0-5171BF285FA0}"/>
              </a:ext>
            </a:extLst>
          </p:cNvPr>
          <p:cNvSpPr>
            <a:spLocks noGrp="1"/>
          </p:cNvSpPr>
          <p:nvPr>
            <p:ph type="sldNum" sz="quarter" idx="12"/>
          </p:nvPr>
        </p:nvSpPr>
        <p:spPr/>
        <p:txBody>
          <a:bodyPr/>
          <a:lstStyle/>
          <a:p>
            <a:fld id="{38237106-F2ED-405E-BC33-CC3CF426205F}" type="slidenum">
              <a:rPr lang="en-US" smtClean="0"/>
              <a:pPr/>
              <a:t>15</a:t>
            </a:fld>
            <a:endParaRPr lang="en-US"/>
          </a:p>
        </p:txBody>
      </p:sp>
    </p:spTree>
    <p:extLst>
      <p:ext uri="{BB962C8B-B14F-4D97-AF65-F5344CB8AC3E}">
        <p14:creationId xmlns:p14="http://schemas.microsoft.com/office/powerpoint/2010/main" val="165804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D7491BC4-88BF-9D45-B320-4E75BF1208C3}"/>
              </a:ext>
            </a:extLst>
          </p:cNvPr>
          <p:cNvSpPr>
            <a:spLocks noGrp="1"/>
          </p:cNvSpPr>
          <p:nvPr>
            <p:ph type="title"/>
          </p:nvPr>
        </p:nvSpPr>
        <p:spPr/>
        <p:txBody>
          <a:bodyPr>
            <a:normAutofit fontScale="90000"/>
          </a:bodyPr>
          <a:lstStyle/>
          <a:p>
            <a:r>
              <a:rPr lang="ru-RU" dirty="0"/>
              <a:t>Рекомендуемые системы программирования и библиотеки</a:t>
            </a:r>
          </a:p>
        </p:txBody>
      </p:sp>
      <p:sp>
        <p:nvSpPr>
          <p:cNvPr id="4" name="Объект 3">
            <a:extLst>
              <a:ext uri="{FF2B5EF4-FFF2-40B4-BE49-F238E27FC236}">
                <a16:creationId xmlns:a16="http://schemas.microsoft.com/office/drawing/2014/main" id="{AC6DC6BA-04C9-4149-AD84-A2C64CF45781}"/>
              </a:ext>
            </a:extLst>
          </p:cNvPr>
          <p:cNvSpPr>
            <a:spLocks noGrp="1"/>
          </p:cNvSpPr>
          <p:nvPr>
            <p:ph idx="1"/>
          </p:nvPr>
        </p:nvSpPr>
        <p:spPr>
          <a:xfrm>
            <a:off x="457200" y="1600200"/>
            <a:ext cx="8229600" cy="4983162"/>
          </a:xfrm>
        </p:spPr>
        <p:txBody>
          <a:bodyPr>
            <a:normAutofit lnSpcReduction="10000"/>
          </a:bodyPr>
          <a:lstStyle/>
          <a:p>
            <a:r>
              <a:rPr lang="en-US" dirty="0"/>
              <a:t>Python</a:t>
            </a:r>
          </a:p>
          <a:p>
            <a:r>
              <a:rPr lang="en-US" dirty="0"/>
              <a:t>Jupyter Lab</a:t>
            </a:r>
          </a:p>
          <a:p>
            <a:r>
              <a:rPr lang="en-US" dirty="0"/>
              <a:t>NumPy</a:t>
            </a:r>
          </a:p>
          <a:p>
            <a:r>
              <a:rPr lang="en-US" dirty="0"/>
              <a:t>Pandas</a:t>
            </a:r>
          </a:p>
          <a:p>
            <a:r>
              <a:rPr lang="en-US" dirty="0"/>
              <a:t>Scikit-Learn</a:t>
            </a:r>
          </a:p>
          <a:p>
            <a:r>
              <a:rPr lang="en-US" dirty="0" err="1"/>
              <a:t>XGBoost</a:t>
            </a:r>
            <a:endParaRPr lang="en-US" dirty="0"/>
          </a:p>
          <a:p>
            <a:pPr marL="0" indent="0">
              <a:buNone/>
            </a:pPr>
            <a:endParaRPr lang="ru-RU" dirty="0"/>
          </a:p>
          <a:p>
            <a:pPr marL="0" indent="0">
              <a:buNone/>
            </a:pPr>
            <a:r>
              <a:rPr lang="ru-RU" dirty="0"/>
              <a:t>Следующий семестр</a:t>
            </a:r>
            <a:endParaRPr lang="en-US" dirty="0"/>
          </a:p>
          <a:p>
            <a:r>
              <a:rPr lang="en-US" dirty="0" err="1"/>
              <a:t>PyTorch</a:t>
            </a:r>
            <a:r>
              <a:rPr lang="en-US" dirty="0"/>
              <a:t>,</a:t>
            </a:r>
            <a:r>
              <a:rPr lang="ru-RU" dirty="0"/>
              <a:t> </a:t>
            </a:r>
            <a:r>
              <a:rPr lang="en-US" dirty="0"/>
              <a:t>TensorFlow,</a:t>
            </a:r>
            <a:r>
              <a:rPr lang="ru-RU" dirty="0"/>
              <a:t> </a:t>
            </a:r>
            <a:r>
              <a:rPr lang="en-US" dirty="0"/>
              <a:t>Transformers</a:t>
            </a:r>
            <a:endParaRPr lang="ru-RU" dirty="0"/>
          </a:p>
        </p:txBody>
      </p:sp>
      <p:sp>
        <p:nvSpPr>
          <p:cNvPr id="2" name="Номер слайда 1">
            <a:extLst>
              <a:ext uri="{FF2B5EF4-FFF2-40B4-BE49-F238E27FC236}">
                <a16:creationId xmlns:a16="http://schemas.microsoft.com/office/drawing/2014/main" id="{C3E66446-B2E8-0A41-A7EB-F7980AD097DB}"/>
              </a:ext>
            </a:extLst>
          </p:cNvPr>
          <p:cNvSpPr>
            <a:spLocks noGrp="1"/>
          </p:cNvSpPr>
          <p:nvPr>
            <p:ph type="sldNum" sz="quarter" idx="12"/>
          </p:nvPr>
        </p:nvSpPr>
        <p:spPr/>
        <p:txBody>
          <a:bodyPr/>
          <a:lstStyle/>
          <a:p>
            <a:fld id="{213A858D-DC13-7F48-8EE5-FA8D0F7167EE}" type="slidenum">
              <a:rPr lang="ru-RU" smtClean="0"/>
              <a:t>16</a:t>
            </a:fld>
            <a:endParaRPr lang="ru-RU"/>
          </a:p>
        </p:txBody>
      </p:sp>
      <p:pic>
        <p:nvPicPr>
          <p:cNvPr id="1026" name="Picture 2" descr="Python (programming language) - Wikipedia">
            <a:extLst>
              <a:ext uri="{FF2B5EF4-FFF2-40B4-BE49-F238E27FC236}">
                <a16:creationId xmlns:a16="http://schemas.microsoft.com/office/drawing/2014/main" id="{34FF9E4C-7FF0-A340-AF0E-AD6230EB3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913" y="1556795"/>
            <a:ext cx="1797230" cy="1797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upyter — Википедия">
            <a:extLst>
              <a:ext uri="{FF2B5EF4-FFF2-40B4-BE49-F238E27FC236}">
                <a16:creationId xmlns:a16="http://schemas.microsoft.com/office/drawing/2014/main" id="{BC8F58E8-C429-C847-9CD4-BF42E11BD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216" y="1644128"/>
            <a:ext cx="1196255" cy="1386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numpy/numpy: The fundamental package for scientific computing with  Python.">
            <a:extLst>
              <a:ext uri="{FF2B5EF4-FFF2-40B4-BE49-F238E27FC236}">
                <a16:creationId xmlns:a16="http://schemas.microsoft.com/office/drawing/2014/main" id="{CD7F2655-7F0A-8847-9883-873C47986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896" y="3134276"/>
            <a:ext cx="2127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ikit-learn - Wikipedia">
            <a:extLst>
              <a:ext uri="{FF2B5EF4-FFF2-40B4-BE49-F238E27FC236}">
                <a16:creationId xmlns:a16="http://schemas.microsoft.com/office/drawing/2014/main" id="{033B7F82-4531-574B-A52B-F2D378B2A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288" y="3478712"/>
            <a:ext cx="2363232" cy="12759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XGBoost — Википедия">
            <a:extLst>
              <a:ext uri="{FF2B5EF4-FFF2-40B4-BE49-F238E27FC236}">
                <a16:creationId xmlns:a16="http://schemas.microsoft.com/office/drawing/2014/main" id="{467F2E01-3A75-8243-9495-5A496E17A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946" y="4350835"/>
            <a:ext cx="2629149" cy="9069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ansformers">
            <a:extLst>
              <a:ext uri="{FF2B5EF4-FFF2-40B4-BE49-F238E27FC236}">
                <a16:creationId xmlns:a16="http://schemas.microsoft.com/office/drawing/2014/main" id="{0BBC663B-3DD5-2C4C-B1B6-FA95761598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2765" y="5301205"/>
            <a:ext cx="2074035"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a:extLst>
              <a:ext uri="{FF2B5EF4-FFF2-40B4-BE49-F238E27FC236}">
                <a16:creationId xmlns:a16="http://schemas.microsoft.com/office/drawing/2014/main" id="{FCE6E0F0-C436-5446-9849-5C2D258B0C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2683" y="2331124"/>
            <a:ext cx="1929034" cy="7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2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a:bodyPr>
          <a:lstStyle/>
          <a:p>
            <a:r>
              <a:rPr lang="ru-RU" dirty="0"/>
              <a:t>Пример задачи</a:t>
            </a:r>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17</a:t>
            </a:fld>
            <a:endParaRPr lang="en-US"/>
          </a:p>
        </p:txBody>
      </p:sp>
      <p:pic>
        <p:nvPicPr>
          <p:cNvPr id="8" name="Объект 7">
            <a:extLst>
              <a:ext uri="{FF2B5EF4-FFF2-40B4-BE49-F238E27FC236}">
                <a16:creationId xmlns:a16="http://schemas.microsoft.com/office/drawing/2014/main" id="{F214702F-B6D6-4348-9018-7C09CDCF357A}"/>
              </a:ext>
            </a:extLst>
          </p:cNvPr>
          <p:cNvPicPr>
            <a:picLocks noGrp="1" noChangeAspect="1"/>
          </p:cNvPicPr>
          <p:nvPr>
            <p:ph idx="1"/>
          </p:nvPr>
        </p:nvPicPr>
        <p:blipFill>
          <a:blip r:embed="rId2"/>
          <a:stretch>
            <a:fillRect/>
          </a:stretch>
        </p:blipFill>
        <p:spPr>
          <a:xfrm>
            <a:off x="1212294" y="1218236"/>
            <a:ext cx="6719412" cy="5761298"/>
          </a:xfrm>
          <a:prstGeom prst="rect">
            <a:avLst/>
          </a:prstGeom>
        </p:spPr>
      </p:pic>
    </p:spTree>
    <p:extLst>
      <p:ext uri="{BB962C8B-B14F-4D97-AF65-F5344CB8AC3E}">
        <p14:creationId xmlns:p14="http://schemas.microsoft.com/office/powerpoint/2010/main" val="843091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fontScale="90000"/>
          </a:bodyPr>
          <a:lstStyle/>
          <a:p>
            <a:r>
              <a:rPr lang="ru-RU" dirty="0"/>
              <a:t>Пример решения </a:t>
            </a:r>
            <a:br>
              <a:rPr lang="ru-RU" dirty="0"/>
            </a:br>
            <a:r>
              <a:rPr lang="ru-RU" sz="2700" dirty="0"/>
              <a:t>(не идеального)</a:t>
            </a:r>
            <a:endParaRPr lang="ru-RU" dirty="0"/>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18</a:t>
            </a:fld>
            <a:endParaRPr lang="en-US"/>
          </a:p>
        </p:txBody>
      </p:sp>
      <p:pic>
        <p:nvPicPr>
          <p:cNvPr id="7" name="Объект 6">
            <a:extLst>
              <a:ext uri="{FF2B5EF4-FFF2-40B4-BE49-F238E27FC236}">
                <a16:creationId xmlns:a16="http://schemas.microsoft.com/office/drawing/2014/main" id="{27A4CAA2-CD4A-414E-87E6-02AAB39C152A}"/>
              </a:ext>
            </a:extLst>
          </p:cNvPr>
          <p:cNvPicPr>
            <a:picLocks noGrp="1" noChangeAspect="1"/>
          </p:cNvPicPr>
          <p:nvPr>
            <p:ph idx="1"/>
          </p:nvPr>
        </p:nvPicPr>
        <p:blipFill>
          <a:blip r:embed="rId2"/>
          <a:stretch>
            <a:fillRect/>
          </a:stretch>
        </p:blipFill>
        <p:spPr>
          <a:xfrm>
            <a:off x="1292986" y="1235075"/>
            <a:ext cx="6558028" cy="5622925"/>
          </a:xfrm>
          <a:prstGeom prst="rect">
            <a:avLst/>
          </a:prstGeom>
        </p:spPr>
      </p:pic>
      <p:sp>
        <p:nvSpPr>
          <p:cNvPr id="8" name="TextBox 7">
            <a:extLst>
              <a:ext uri="{FF2B5EF4-FFF2-40B4-BE49-F238E27FC236}">
                <a16:creationId xmlns:a16="http://schemas.microsoft.com/office/drawing/2014/main" id="{E1F43440-5ECA-C841-9AD1-62963B494911}"/>
              </a:ext>
            </a:extLst>
          </p:cNvPr>
          <p:cNvSpPr txBox="1"/>
          <p:nvPr/>
        </p:nvSpPr>
        <p:spPr>
          <a:xfrm>
            <a:off x="300942" y="3501746"/>
            <a:ext cx="1204967" cy="646331"/>
          </a:xfrm>
          <a:prstGeom prst="rect">
            <a:avLst/>
          </a:prstGeom>
          <a:noFill/>
        </p:spPr>
        <p:txBody>
          <a:bodyPr wrap="square" rtlCol="0">
            <a:spAutoFit/>
          </a:bodyPr>
          <a:lstStyle/>
          <a:p>
            <a:r>
              <a:rPr lang="ru-RU" dirty="0">
                <a:solidFill>
                  <a:srgbClr val="FF0000"/>
                </a:solidFill>
              </a:rPr>
              <a:t>Что нужно улучшить?</a:t>
            </a:r>
          </a:p>
        </p:txBody>
      </p:sp>
    </p:spTree>
    <p:extLst>
      <p:ext uri="{BB962C8B-B14F-4D97-AF65-F5344CB8AC3E}">
        <p14:creationId xmlns:p14="http://schemas.microsoft.com/office/powerpoint/2010/main" val="2429088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EE8CDE-A2F4-834F-805E-C197FEE69CF8}"/>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CF69E8F-0C5B-CE49-A3D2-8398E89F8602}"/>
                  </a:ext>
                </a:extLst>
              </p:cNvPr>
              <p:cNvSpPr>
                <a:spLocks noGrp="1"/>
              </p:cNvSpPr>
              <p:nvPr>
                <p:ph idx="1"/>
              </p:nvPr>
            </p:nvSpPr>
            <p:spPr/>
            <p:txBody>
              <a:bodyPr>
                <a:normAutofit fontScale="77500" lnSpcReduction="20000"/>
              </a:bodyPr>
              <a:lstStyle/>
              <a:p>
                <a:r>
                  <a:rPr lang="ru-RU" dirty="0"/>
                  <a:t>Рассмотрим синтетически сгенерированный пример набора данных. Данные были получены из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путём добавления случайного </a:t>
                </a:r>
                <a:r>
                  <a:rPr lang="ru-RU" dirty="0" err="1"/>
                  <a:t>гауссовского</a:t>
                </a:r>
                <a:r>
                  <a:rPr lang="ru-RU" dirty="0"/>
                  <a:t> шума со стандартным отклонением </a:t>
                </a:r>
                <a14:m>
                  <m:oMath xmlns:m="http://schemas.openxmlformats.org/officeDocument/2006/math">
                    <m:r>
                      <a:rPr lang="ru-RU" i="1">
                        <a:latin typeface="Cambria Math" panose="02040503050406030204" pitchFamily="18" charset="0"/>
                      </a:rPr>
                      <m:t>𝜎</m:t>
                    </m:r>
                    <m:r>
                      <a:rPr lang="ru-RU">
                        <a:latin typeface="Cambria Math" panose="02040503050406030204" pitchFamily="18" charset="0"/>
                      </a:rPr>
                      <m:t>=</m:t>
                    </m:r>
                    <m:r>
                      <a:rPr lang="ru-RU" i="1">
                        <a:latin typeface="Cambria Math" panose="02040503050406030204" pitchFamily="18" charset="0"/>
                      </a:rPr>
                      <m:t>0.3</m:t>
                    </m:r>
                  </m:oMath>
                </a14:m>
                <a:r>
                  <a:rPr lang="ru-RU" dirty="0"/>
                  <a:t>.</a:t>
                </a:r>
              </a:p>
              <a:p>
                <a:r>
                  <a:rPr lang="ru-RU" dirty="0"/>
                  <a:t>Мы сгенерировали </a:t>
                </a:r>
                <a14:m>
                  <m:oMath xmlns:m="http://schemas.openxmlformats.org/officeDocument/2006/math">
                    <m:r>
                      <a:rPr lang="ru-RU" i="1">
                        <a:latin typeface="Cambria Math" panose="02040503050406030204" pitchFamily="18" charset="0"/>
                      </a:rPr>
                      <m:t>𝑁</m:t>
                    </m:r>
                    <m:r>
                      <a:rPr lang="ru-RU">
                        <a:latin typeface="Cambria Math" panose="02040503050406030204" pitchFamily="18" charset="0"/>
                      </a:rPr>
                      <m:t>=</m:t>
                    </m:r>
                    <m:r>
                      <a:rPr lang="ru-RU" i="1">
                        <a:latin typeface="Cambria Math" panose="02040503050406030204" pitchFamily="18" charset="0"/>
                      </a:rPr>
                      <m:t>10</m:t>
                    </m:r>
                  </m:oMath>
                </a14:m>
                <a:r>
                  <a:rPr lang="ru-RU" dirty="0"/>
                  <a:t> наблюдения, равномерно распределенные в диапазоне </a:t>
                </a:r>
                <a14:m>
                  <m:oMath xmlns:m="http://schemas.openxmlformats.org/officeDocument/2006/math">
                    <m:r>
                      <a:rPr lang="ru-RU">
                        <a:latin typeface="Cambria Math" panose="02040503050406030204" pitchFamily="18" charset="0"/>
                      </a:rPr>
                      <m:t>[</m:t>
                    </m:r>
                    <m:r>
                      <a:rPr lang="ru-RU" i="1">
                        <a:latin typeface="Cambria Math" panose="02040503050406030204" pitchFamily="18" charset="0"/>
                      </a:rPr>
                      <m:t>0</m:t>
                    </m:r>
                    <m:r>
                      <a:rPr lang="ru-RU">
                        <a:latin typeface="Cambria Math" panose="02040503050406030204" pitchFamily="18" charset="0"/>
                      </a:rPr>
                      <m:t>,</m:t>
                    </m:r>
                    <m:r>
                      <a:rPr lang="ru-RU" i="1">
                        <a:latin typeface="Cambria Math" panose="02040503050406030204" pitchFamily="18" charset="0"/>
                      </a:rPr>
                      <m:t>1</m:t>
                    </m:r>
                    <m:r>
                      <a:rPr lang="ru-RU">
                        <a:latin typeface="Cambria Math" panose="02040503050406030204" pitchFamily="18" charset="0"/>
                      </a:rPr>
                      <m:t>]</m:t>
                    </m:r>
                  </m:oMath>
                </a14:m>
                <a:r>
                  <a:rPr lang="ru-RU" dirty="0"/>
                  <a:t>. Эти наблюдения составляют вектор входных данных,</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𝗑</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r>
                  <a:rPr lang="ru-RU" dirty="0"/>
                  <a:t>Для каждого сгенерированного наблюдения </a:t>
                </a:r>
                <a14:m>
                  <m:oMath xmlns:m="http://schemas.openxmlformats.org/officeDocument/2006/math">
                    <m:r>
                      <a:rPr lang="ru-RU" i="1">
                        <a:latin typeface="Cambria Math" panose="02040503050406030204" pitchFamily="18" charset="0"/>
                      </a:rPr>
                      <m:t>𝑥</m:t>
                    </m:r>
                  </m:oMath>
                </a14:m>
                <a:r>
                  <a:rPr lang="ru-RU" dirty="0"/>
                  <a:t> мы получили соответствующее значение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 а затем добавили случайный шум, чтобы зафиксировать реальную ситуацию с отсутствующей информацией.</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𝗍</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ECF69E8F-0C5B-CE49-A3D2-8398E89F8602}"/>
                  </a:ext>
                </a:extLst>
              </p:cNvPr>
              <p:cNvSpPr>
                <a:spLocks noGrp="1" noRot="1" noChangeAspect="1" noMove="1" noResize="1" noEditPoints="1" noAdjustHandles="1" noChangeArrowheads="1" noChangeShapeType="1" noTextEdit="1"/>
              </p:cNvSpPr>
              <p:nvPr>
                <p:ph idx="1"/>
              </p:nvPr>
            </p:nvSpPr>
            <p:spPr>
              <a:blipFill>
                <a:blip r:embed="rId2"/>
                <a:stretch>
                  <a:fillRect l="-1235" t="-2801" r="-1543" b="-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434396C-7116-F245-A85F-0A0FB14B2C1F}"/>
              </a:ext>
            </a:extLst>
          </p:cNvPr>
          <p:cNvSpPr>
            <a:spLocks noGrp="1"/>
          </p:cNvSpPr>
          <p:nvPr>
            <p:ph type="sldNum" sz="quarter" idx="12"/>
          </p:nvPr>
        </p:nvSpPr>
        <p:spPr/>
        <p:txBody>
          <a:bodyPr/>
          <a:lstStyle/>
          <a:p>
            <a:fld id="{38237106-F2ED-405E-BC33-CC3CF426205F}" type="slidenum">
              <a:rPr lang="en-US" smtClean="0"/>
              <a:pPr/>
              <a:t>19</a:t>
            </a:fld>
            <a:endParaRPr lang="en-US"/>
          </a:p>
        </p:txBody>
      </p:sp>
    </p:spTree>
    <p:extLst>
      <p:ext uri="{BB962C8B-B14F-4D97-AF65-F5344CB8AC3E}">
        <p14:creationId xmlns:p14="http://schemas.microsoft.com/office/powerpoint/2010/main" val="337577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Содержание</a:t>
            </a:r>
          </a:p>
        </p:txBody>
      </p:sp>
      <p:sp>
        <p:nvSpPr>
          <p:cNvPr id="3" name="Объект 2"/>
          <p:cNvSpPr>
            <a:spLocks noGrp="1"/>
          </p:cNvSpPr>
          <p:nvPr>
            <p:ph idx="1"/>
          </p:nvPr>
        </p:nvSpPr>
        <p:spPr>
          <a:xfrm>
            <a:off x="628650" y="1000898"/>
            <a:ext cx="7886700" cy="5622324"/>
          </a:xfrm>
        </p:spPr>
        <p:txBody>
          <a:bodyPr>
            <a:normAutofit/>
          </a:bodyPr>
          <a:lstStyle/>
          <a:p>
            <a:r>
              <a:rPr lang="ru-RU" dirty="0"/>
              <a:t>Определение, классификация</a:t>
            </a:r>
          </a:p>
          <a:p>
            <a:r>
              <a:rPr lang="ru-RU" dirty="0"/>
              <a:t>Линейные модели</a:t>
            </a:r>
          </a:p>
          <a:p>
            <a:pPr lvl="1"/>
            <a:r>
              <a:rPr lang="ru-RU" dirty="0"/>
              <a:t>регрессия</a:t>
            </a:r>
          </a:p>
          <a:p>
            <a:pPr lvl="1"/>
            <a:r>
              <a:rPr lang="ru-RU" dirty="0"/>
              <a:t>классификация</a:t>
            </a:r>
          </a:p>
          <a:p>
            <a:r>
              <a:rPr lang="ru-RU" dirty="0"/>
              <a:t>Ядерные методы</a:t>
            </a:r>
          </a:p>
          <a:p>
            <a:r>
              <a:rPr lang="ru-RU" dirty="0"/>
              <a:t>Деревья решений</a:t>
            </a:r>
          </a:p>
          <a:p>
            <a:r>
              <a:rPr lang="ru-RU" dirty="0" err="1"/>
              <a:t>Графовые</a:t>
            </a:r>
            <a:r>
              <a:rPr lang="ru-RU" dirty="0"/>
              <a:t> модели</a:t>
            </a:r>
          </a:p>
          <a:p>
            <a:r>
              <a:rPr lang="ru-RU" dirty="0"/>
              <a:t>EM-алгоритм</a:t>
            </a:r>
          </a:p>
          <a:p>
            <a:r>
              <a:rPr lang="ru-RU" dirty="0"/>
              <a:t>Обучение с подкреплением (маловероятно)</a:t>
            </a:r>
          </a:p>
        </p:txBody>
      </p:sp>
      <p:sp>
        <p:nvSpPr>
          <p:cNvPr id="4" name="Номер слайда 3"/>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846930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9EA045-C4D9-E84F-AF0A-5459C2A1A643}"/>
              </a:ext>
            </a:extLst>
          </p:cNvPr>
          <p:cNvSpPr>
            <a:spLocks noGrp="1"/>
          </p:cNvSpPr>
          <p:nvPr>
            <p:ph type="title"/>
          </p:nvPr>
        </p:nvSpPr>
        <p:spPr/>
        <p:txBody>
          <a:bodyPr/>
          <a:lstStyle/>
          <a:p>
            <a:r>
              <a:rPr lang="ru-RU" dirty="0"/>
              <a:t>Пример графика</a:t>
            </a:r>
          </a:p>
        </p:txBody>
      </p:sp>
      <p:pic>
        <p:nvPicPr>
          <p:cNvPr id="5" name="Объект 4">
            <a:extLst>
              <a:ext uri="{FF2B5EF4-FFF2-40B4-BE49-F238E27FC236}">
                <a16:creationId xmlns:a16="http://schemas.microsoft.com/office/drawing/2014/main" id="{DD7E54CF-5CCE-124F-A110-A837DF930F2C}"/>
              </a:ext>
            </a:extLst>
          </p:cNvPr>
          <p:cNvPicPr>
            <a:picLocks noGrp="1" noChangeAspect="1"/>
          </p:cNvPicPr>
          <p:nvPr>
            <p:ph idx="1"/>
          </p:nvPr>
        </p:nvPicPr>
        <p:blipFill>
          <a:blip r:embed="rId2"/>
          <a:stretch>
            <a:fillRect/>
          </a:stretch>
        </p:blipFill>
        <p:spPr>
          <a:xfrm>
            <a:off x="1749464" y="1603466"/>
            <a:ext cx="5345816" cy="3990538"/>
          </a:xfrm>
          <a:prstGeom prst="rect">
            <a:avLst/>
          </a:prstGeom>
        </p:spPr>
      </p:pic>
      <p:sp>
        <p:nvSpPr>
          <p:cNvPr id="4" name="Номер слайда 3">
            <a:extLst>
              <a:ext uri="{FF2B5EF4-FFF2-40B4-BE49-F238E27FC236}">
                <a16:creationId xmlns:a16="http://schemas.microsoft.com/office/drawing/2014/main" id="{31BC058A-CA7F-F44C-BAB6-2066451BCC9C}"/>
              </a:ext>
            </a:extLst>
          </p:cNvPr>
          <p:cNvSpPr>
            <a:spLocks noGrp="1"/>
          </p:cNvSpPr>
          <p:nvPr>
            <p:ph type="sldNum" sz="quarter" idx="12"/>
          </p:nvPr>
        </p:nvSpPr>
        <p:spPr/>
        <p:txBody>
          <a:bodyPr/>
          <a:lstStyle/>
          <a:p>
            <a:fld id="{38237106-F2ED-405E-BC33-CC3CF426205F}" type="slidenum">
              <a:rPr lang="en-US" smtClean="0"/>
              <a:pPr/>
              <a:t>20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47918A-3AD4-BB42-86D9-D4EA077220F7}"/>
                  </a:ext>
                </a:extLst>
              </p:cNvPr>
              <p:cNvSpPr txBox="1"/>
              <p:nvPr/>
            </p:nvSpPr>
            <p:spPr>
              <a:xfrm>
                <a:off x="578735" y="5470757"/>
                <a:ext cx="8229599" cy="646331"/>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Наша цель — предсказать значение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некоторого </a:t>
                </a:r>
                <a:r>
                  <a:rPr lang="ru-RU" sz="1800" b="1" dirty="0">
                    <a:effectLst/>
                    <a:latin typeface="Aptos" panose="020B0004020202020204" pitchFamily="34" charset="0"/>
                    <a:ea typeface="Aptos" panose="020B0004020202020204" pitchFamily="34" charset="0"/>
                    <a:cs typeface="Times New Roman" panose="02020603050405020304" pitchFamily="18" charset="0"/>
                  </a:rPr>
                  <a:t>нового </a:t>
                </a:r>
                <a:r>
                  <a:rPr lang="ru-RU" sz="1800" dirty="0">
                    <a:effectLst/>
                    <a:latin typeface="Aptos" panose="020B0004020202020204" pitchFamily="34" charset="0"/>
                    <a:ea typeface="Aptos" panose="020B0004020202020204" pitchFamily="34" charset="0"/>
                    <a:cs typeface="Times New Roman" panose="02020603050405020304" pitchFamily="18" charset="0"/>
                  </a:rPr>
                  <a:t>значения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отсутствии каких-либо данных о зелёной кривой. </a:t>
                </a:r>
                <a:endParaRPr lang="ru-RU" dirty="0"/>
              </a:p>
            </p:txBody>
          </p:sp>
        </mc:Choice>
        <mc:Fallback xmlns="">
          <p:sp>
            <p:nvSpPr>
              <p:cNvPr id="7" name="TextBox 6">
                <a:extLst>
                  <a:ext uri="{FF2B5EF4-FFF2-40B4-BE49-F238E27FC236}">
                    <a16:creationId xmlns:a16="http://schemas.microsoft.com/office/drawing/2014/main" id="{B747918A-3AD4-BB42-86D9-D4EA077220F7}"/>
                  </a:ext>
                </a:extLst>
              </p:cNvPr>
              <p:cNvSpPr txBox="1">
                <a:spLocks noRot="1" noChangeAspect="1" noMove="1" noResize="1" noEditPoints="1" noAdjustHandles="1" noChangeArrowheads="1" noChangeShapeType="1" noTextEdit="1"/>
              </p:cNvSpPr>
              <p:nvPr/>
            </p:nvSpPr>
            <p:spPr>
              <a:xfrm>
                <a:off x="578735" y="5470757"/>
                <a:ext cx="8229599" cy="646331"/>
              </a:xfrm>
              <a:prstGeom prst="rect">
                <a:avLst/>
              </a:prstGeom>
              <a:blipFill>
                <a:blip r:embed="rId3"/>
                <a:stretch>
                  <a:fillRect l="-616" t="-3846" b="-13462"/>
                </a:stretch>
              </a:blipFill>
            </p:spPr>
            <p:txBody>
              <a:bodyPr/>
              <a:lstStyle/>
              <a:p>
                <a:r>
                  <a:rPr lang="ru-RU">
                    <a:noFill/>
                  </a:rPr>
                  <a:t> </a:t>
                </a:r>
              </a:p>
            </p:txBody>
          </p:sp>
        </mc:Fallback>
      </mc:AlternateContent>
    </p:spTree>
    <p:extLst>
      <p:ext uri="{BB962C8B-B14F-4D97-AF65-F5344CB8AC3E}">
        <p14:creationId xmlns:p14="http://schemas.microsoft.com/office/powerpoint/2010/main" val="325973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9F8D10-CC55-864E-B117-1E58586E5BCF}"/>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63DA3B-6EC3-1442-9F2E-43074C91B3FB}"/>
                  </a:ext>
                </a:extLst>
              </p:cNvPr>
              <p:cNvSpPr>
                <a:spLocks noGrp="1"/>
              </p:cNvSpPr>
              <p:nvPr>
                <p:ph idx="1"/>
              </p:nvPr>
            </p:nvSpPr>
            <p:spPr/>
            <p:txBody>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П</a:t>
                </a:r>
                <a:r>
                  <a:rPr lang="ru-RU" sz="1800" dirty="0">
                    <a:effectLst/>
                    <a:latin typeface="Aptos" panose="020B0004020202020204" pitchFamily="34" charset="0"/>
                    <a:ea typeface="Aptos" panose="020B0004020202020204" pitchFamily="34" charset="0"/>
                    <a:cs typeface="Times New Roman" panose="02020603050405020304" pitchFamily="18" charset="0"/>
                  </a:rPr>
                  <a:t>опытаемся подгонять данные с помощью полиномиальной функции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порядок </a:t>
                </a:r>
                <a:r>
                  <a:rPr lang="ru-RU" sz="1800" dirty="0">
                    <a:effectLst/>
                    <a:latin typeface="Aptos" panose="020B0004020202020204" pitchFamily="34" charset="0"/>
                    <a:ea typeface="Aptos" panose="020B0004020202020204" pitchFamily="34" charset="0"/>
                    <a:cs typeface="Times New Roman" panose="02020603050405020304" pitchFamily="18" charset="0"/>
                  </a:rPr>
                  <a:t>полинома.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функции, как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являющиеся линейными функциями неизвестных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называются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линейными моделями </a:t>
                </a:r>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E363DA3B-6EC3-1442-9F2E-43074C91B3FB}"/>
                  </a:ext>
                </a:extLst>
              </p:cNvPr>
              <p:cNvSpPr>
                <a:spLocks noGrp="1" noRot="1" noChangeAspect="1" noMove="1" noResize="1" noEditPoints="1" noAdjustHandles="1" noChangeArrowheads="1" noChangeShapeType="1" noTextEdit="1"/>
              </p:cNvSpPr>
              <p:nvPr>
                <p:ph idx="1"/>
              </p:nvPr>
            </p:nvSpPr>
            <p:spPr>
              <a:blipFill>
                <a:blip r:embed="rId2"/>
                <a:stretch>
                  <a:fillRect l="-617" t="-10084" r="-61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D8ABB8B-6F15-CD43-AC45-7B84DE943F26}"/>
              </a:ext>
            </a:extLst>
          </p:cNvPr>
          <p:cNvSpPr>
            <a:spLocks noGrp="1"/>
          </p:cNvSpPr>
          <p:nvPr>
            <p:ph type="sldNum" sz="quarter" idx="12"/>
          </p:nvPr>
        </p:nvSpPr>
        <p:spPr/>
        <p:txBody>
          <a:bodyPr/>
          <a:lstStyle/>
          <a:p>
            <a:fld id="{38237106-F2ED-405E-BC33-CC3CF426205F}" type="slidenum">
              <a:rPr lang="en-US" smtClean="0"/>
              <a:pPr/>
              <a:t>21</a:t>
            </a:fld>
            <a:endParaRPr lang="en-US"/>
          </a:p>
        </p:txBody>
      </p:sp>
    </p:spTree>
    <p:extLst>
      <p:ext uri="{BB962C8B-B14F-4D97-AF65-F5344CB8AC3E}">
        <p14:creationId xmlns:p14="http://schemas.microsoft.com/office/powerpoint/2010/main" val="132070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900F29-28B0-DF43-9CF5-D5B5B37D090D}"/>
              </a:ext>
            </a:extLst>
          </p:cNvPr>
          <p:cNvSpPr>
            <a:spLocks noGrp="1"/>
          </p:cNvSpPr>
          <p:nvPr>
            <p:ph type="title"/>
          </p:nvPr>
        </p:nvSpPr>
        <p:spPr/>
        <p:txBody>
          <a:bodyPr/>
          <a:lstStyle/>
          <a:p>
            <a:r>
              <a:rPr lang="ru-RU" dirty="0"/>
              <a:t>Функция ошибки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F71CE1F-8656-F04B-BA4C-4A5981FD77FA}"/>
                  </a:ext>
                </a:extLst>
              </p:cNvPr>
              <p:cNvSpPr>
                <a:spLocks noGrp="1"/>
              </p:cNvSpPr>
              <p:nvPr>
                <p:ph idx="1"/>
              </p:nvPr>
            </p:nvSpPr>
            <p:spPr>
              <a:xfrm>
                <a:off x="457200" y="1600200"/>
                <a:ext cx="4334719" cy="5257800"/>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Н</a:t>
                </a:r>
                <a:r>
                  <a:rPr lang="ru-RU" sz="1800" dirty="0">
                    <a:effectLst/>
                    <a:latin typeface="Aptos" panose="020B0004020202020204" pitchFamily="34" charset="0"/>
                    <a:ea typeface="Aptos" panose="020B0004020202020204" pitchFamily="34" charset="0"/>
                    <a:cs typeface="Times New Roman" panose="02020603050405020304" pitchFamily="18" charset="0"/>
                  </a:rPr>
                  <a:t>еобходимо определить значения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подгоняя полином к обучающим данным. Это можно сделать, минимизировав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функцию ошибки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измеряет несоответствие между функцией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для заданного значения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точками обучающих данных.</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Одна простая функция ошибок представляет собой </a:t>
                </a:r>
                <a:r>
                  <a:rPr lang="ru-RU" sz="1800" i="1" dirty="0">
                    <a:effectLst/>
                    <a:latin typeface="Aptos" panose="020B0004020202020204" pitchFamily="34" charset="0"/>
                    <a:ea typeface="Aptos" panose="020B0004020202020204" pitchFamily="34" charset="0"/>
                    <a:cs typeface="Times New Roman" panose="02020603050405020304" pitchFamily="18" charset="0"/>
                  </a:rPr>
                  <a:t>сумму квадратов ошибок </a:t>
                </a:r>
                <a:r>
                  <a:rPr lang="ru-RU" sz="1800" dirty="0">
                    <a:effectLst/>
                    <a:latin typeface="Aptos" panose="020B0004020202020204" pitchFamily="34" charset="0"/>
                    <a:ea typeface="Aptos" panose="020B0004020202020204" pitchFamily="34" charset="0"/>
                    <a:cs typeface="Times New Roman" panose="02020603050405020304" pitchFamily="18" charset="0"/>
                  </a:rPr>
                  <a:t>между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соответствующими целевыми значениями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функция становится равной нулю тогда и только тогда, когда функция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проходит точно через каждую точку обучающих данных.</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Мы можем решить задачу аппроксимации кривой, выбрав значение ,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котором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как можно меньше. Поскольку функция погрешности квадратичная, её производные линейны, и, следовательно, минимизация функции имеет единственное решение</a:t>
                </a:r>
                <a:r>
                  <a:rPr lang="ru-RU" sz="1800" dirty="0">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в точке, обозначенное как </a:t>
                </a:r>
                <a14:m>
                  <m:oMath xmlns:m="http://schemas.openxmlformats.org/officeDocument/2006/math">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0F71CE1F-8656-F04B-BA4C-4A5981FD77FA}"/>
                  </a:ext>
                </a:extLst>
              </p:cNvPr>
              <p:cNvSpPr>
                <a:spLocks noGrp="1" noRot="1" noChangeAspect="1" noMove="1" noResize="1" noEditPoints="1" noAdjustHandles="1" noChangeArrowheads="1" noChangeShapeType="1" noTextEdit="1"/>
              </p:cNvSpPr>
              <p:nvPr>
                <p:ph idx="1"/>
              </p:nvPr>
            </p:nvSpPr>
            <p:spPr>
              <a:xfrm>
                <a:off x="457200" y="1600200"/>
                <a:ext cx="4334719" cy="5257800"/>
              </a:xfrm>
              <a:blipFill>
                <a:blip r:embed="rId2"/>
                <a:stretch>
                  <a:fillRect l="-585" t="-1208" r="-87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7AD3B7-FEAE-754D-BE81-F960811CF0A6}"/>
              </a:ext>
            </a:extLst>
          </p:cNvPr>
          <p:cNvSpPr>
            <a:spLocks noGrp="1"/>
          </p:cNvSpPr>
          <p:nvPr>
            <p:ph type="sldNum" sz="quarter" idx="12"/>
          </p:nvPr>
        </p:nvSpPr>
        <p:spPr/>
        <p:txBody>
          <a:bodyPr/>
          <a:lstStyle/>
          <a:p>
            <a:fld id="{38237106-F2ED-405E-BC33-CC3CF426205F}" type="slidenum">
              <a:rPr lang="en-US" smtClean="0"/>
              <a:pPr/>
              <a:t>22</a:t>
            </a:fld>
            <a:endParaRPr lang="en-US"/>
          </a:p>
        </p:txBody>
      </p:sp>
      <p:pic>
        <p:nvPicPr>
          <p:cNvPr id="5" name="Рисунок 4">
            <a:extLst>
              <a:ext uri="{FF2B5EF4-FFF2-40B4-BE49-F238E27FC236}">
                <a16:creationId xmlns:a16="http://schemas.microsoft.com/office/drawing/2014/main" id="{0364ABAE-0AC8-304E-9601-506F50EED3FA}"/>
              </a:ext>
            </a:extLst>
          </p:cNvPr>
          <p:cNvPicPr>
            <a:picLocks noChangeAspect="1"/>
          </p:cNvPicPr>
          <p:nvPr/>
        </p:nvPicPr>
        <p:blipFill>
          <a:blip r:embed="rId3"/>
          <a:stretch>
            <a:fillRect/>
          </a:stretch>
        </p:blipFill>
        <p:spPr>
          <a:xfrm>
            <a:off x="4957502" y="2439525"/>
            <a:ext cx="3729298" cy="2787922"/>
          </a:xfrm>
          <a:prstGeom prst="rect">
            <a:avLst/>
          </a:prstGeom>
        </p:spPr>
      </p:pic>
    </p:spTree>
    <p:extLst>
      <p:ext uri="{BB962C8B-B14F-4D97-AF65-F5344CB8AC3E}">
        <p14:creationId xmlns:p14="http://schemas.microsoft.com/office/powerpoint/2010/main" val="1586554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A8E74D-EDE4-3D4B-A43F-8B39661FE8EA}"/>
              </a:ext>
            </a:extLst>
          </p:cNvPr>
          <p:cNvSpPr>
            <a:spLocks noGrp="1"/>
          </p:cNvSpPr>
          <p:nvPr>
            <p:ph type="title"/>
          </p:nvPr>
        </p:nvSpPr>
        <p:spPr>
          <a:xfrm>
            <a:off x="272005" y="0"/>
            <a:ext cx="8229600" cy="630560"/>
          </a:xfrm>
        </p:spPr>
        <p:txBody>
          <a:bodyPr>
            <a:normAutofit fontScale="90000"/>
          </a:bodyPr>
          <a:lstStyle/>
          <a:p>
            <a:r>
              <a:rPr lang="ru-RU" dirty="0"/>
              <a:t>Поиск решения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3D84281-5E0F-D049-8280-20AB1CFF8A59}"/>
                  </a:ext>
                </a:extLst>
              </p:cNvPr>
              <p:cNvSpPr>
                <a:spLocks noGrp="1"/>
              </p:cNvSpPr>
              <p:nvPr>
                <p:ph idx="1"/>
              </p:nvPr>
            </p:nvSpPr>
            <p:spPr>
              <a:xfrm>
                <a:off x="457200" y="630560"/>
                <a:ext cx="8229600" cy="5952802"/>
              </a:xfrm>
            </p:spPr>
            <p:txBody>
              <a:bodyPr>
                <a:noAutofit/>
              </a:bodyPr>
              <a:lstStyle/>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Для минимизации функции погрешности необходимо вывести вектор градиента, приравнять его к нулю и решить уравнение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Сначала нам нужно подставить полином в функцию ошибки</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600" i="1">
                          <a:latin typeface="Cambria Math" panose="02040503050406030204" pitchFamily="18" charset="0"/>
                          <a:ea typeface="Aptos" panose="020B0004020202020204" pitchFamily="34" charset="0"/>
                          <a:cs typeface="Times New Roman" panose="02020603050405020304" pitchFamily="18" charset="0"/>
                        </a:rPr>
                        <m:t>𝐸</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b="1" i="1">
                          <a:latin typeface="Cambria Math" panose="02040503050406030204" pitchFamily="18" charset="0"/>
                          <a:ea typeface="Aptos" panose="020B0004020202020204" pitchFamily="34" charset="0"/>
                          <a:cs typeface="Times New Roman" panose="02020603050405020304" pitchFamily="18" charset="0"/>
                        </a:rPr>
                        <m:t>𝐰</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6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6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600" i="1">
                              <a:effectLst/>
                              <a:latin typeface="Cambria Math" panose="02040503050406030204" pitchFamily="18" charset="0"/>
                              <a:ea typeface="Aptos" panose="020B0004020202020204" pitchFamily="34" charset="0"/>
                              <a:cs typeface="Times New Roman" panose="02020603050405020304" pitchFamily="18" charset="0"/>
                            </a:rPr>
                            <m:t>𝑛</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600" i="1">
                              <a:effectLst/>
                              <a:latin typeface="Cambria Math" panose="02040503050406030204" pitchFamily="18" charset="0"/>
                              <a:ea typeface="Aptos" panose="020B0004020202020204" pitchFamily="34" charset="0"/>
                              <a:cs typeface="Times New Roman" panose="02020603050405020304" pitchFamily="18" charset="0"/>
                            </a:rPr>
                            <m:t>𝑁</m:t>
                          </m:r>
                        </m:sup>
                        <m:e>
                          <m:nary>
                            <m:naryPr>
                              <m:chr m:val="∑"/>
                              <m:limLoc m:val="undOvr"/>
                              <m:ctrlPr>
                                <a:rPr lang="ru-RU" sz="1600" i="1">
                                  <a:latin typeface="Cambria Math" panose="02040503050406030204" pitchFamily="18" charset="0"/>
                                  <a:ea typeface="Aptos" panose="020B0004020202020204" pitchFamily="34" charset="0"/>
                                  <a:cs typeface="Times New Roman" panose="02020603050405020304" pitchFamily="18" charset="0"/>
                                </a:rPr>
                              </m:ctrlPr>
                            </m:naryPr>
                            <m:sub>
                              <m:r>
                                <a:rPr lang="ru-RU" sz="1600" i="1">
                                  <a:latin typeface="Cambria Math" panose="02040503050406030204" pitchFamily="18" charset="0"/>
                                  <a:ea typeface="Aptos" panose="020B0004020202020204" pitchFamily="34" charset="0"/>
                                  <a:cs typeface="Times New Roman" panose="02020603050405020304" pitchFamily="18" charset="0"/>
                                </a:rPr>
                                <m:t>𝑗</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i="1">
                                  <a:latin typeface="Cambria Math" panose="02040503050406030204" pitchFamily="18" charset="0"/>
                                  <a:ea typeface="Aptos" panose="020B0004020202020204" pitchFamily="34" charset="0"/>
                                  <a:cs typeface="Times New Roman" panose="02020603050405020304" pitchFamily="18" charset="0"/>
                                </a:rPr>
                                <m:t>0</m:t>
                              </m:r>
                            </m:sub>
                            <m:sup>
                              <m:r>
                                <a:rPr lang="ru-RU" sz="1600" i="1">
                                  <a:latin typeface="Cambria Math" panose="02040503050406030204" pitchFamily="18" charset="0"/>
                                  <a:ea typeface="Aptos" panose="020B0004020202020204" pitchFamily="34" charset="0"/>
                                  <a:cs typeface="Times New Roman" panose="02020603050405020304" pitchFamily="18" charset="0"/>
                                </a:rPr>
                                <m:t>𝑀</m:t>
                              </m:r>
                            </m:sup>
                            <m:e>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𝑤</m:t>
                                  </m:r>
                                </m:e>
                                <m:sub>
                                  <m:r>
                                    <a:rPr lang="ru-RU" sz="1600" i="1">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600" i="1">
                                  <a:latin typeface="Cambria Math" panose="02040503050406030204" pitchFamily="18" charset="0"/>
                                  <a:ea typeface="Aptos" panose="020B0004020202020204" pitchFamily="34" charset="0"/>
                                  <a:cs typeface="Times New Roman" panose="02020603050405020304" pitchFamily="18" charset="0"/>
                                </a:rPr>
                              </m:ctrlPr>
                            </m:sSubSupPr>
                            <m:e>
                              <m:r>
                                <a:rPr lang="ru-RU" sz="1600" i="1">
                                  <a:latin typeface="Cambria Math" panose="02040503050406030204" pitchFamily="18" charset="0"/>
                                  <a:ea typeface="Aptos" panose="020B0004020202020204" pitchFamily="34" charset="0"/>
                                  <a:cs typeface="Times New Roman" panose="02020603050405020304" pitchFamily="18" charset="0"/>
                                </a:rPr>
                                <m:t>𝑥</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up>
                              <m:r>
                                <a:rPr lang="ru-RU" sz="1600" i="1">
                                  <a:latin typeface="Cambria Math" panose="02040503050406030204" pitchFamily="18" charset="0"/>
                                  <a:ea typeface="Aptos" panose="020B0004020202020204" pitchFamily="34" charset="0"/>
                                  <a:cs typeface="Times New Roman" panose="02020603050405020304" pitchFamily="18" charset="0"/>
                                </a:rPr>
                                <m:t>𝑗</m:t>
                              </m:r>
                            </m:sup>
                          </m:sSubSup>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𝑡</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600" i="1">
                                  <a:latin typeface="Cambria Math" panose="02040503050406030204" pitchFamily="18" charset="0"/>
                                  <a:ea typeface="Aptos" panose="020B0004020202020204" pitchFamily="34" charset="0"/>
                                  <a:cs typeface="Times New Roman" panose="02020603050405020304" pitchFamily="18" charset="0"/>
                                </a:rPr>
                              </m:ctrlPr>
                            </m:sSupPr>
                            <m:e>
                              <m:r>
                                <a:rPr lang="ru-RU" sz="1600">
                                  <a:latin typeface="Cambria Math" panose="02040503050406030204" pitchFamily="18" charset="0"/>
                                  <a:ea typeface="Aptos" panose="020B0004020202020204" pitchFamily="34" charset="0"/>
                                  <a:cs typeface="Times New Roman" panose="02020603050405020304" pitchFamily="18" charset="0"/>
                                </a:rPr>
                                <m:t>)</m:t>
                              </m:r>
                            </m:e>
                            <m:sup>
                              <m:r>
                                <a:rPr lang="ru-RU" sz="1600" i="1">
                                  <a:latin typeface="Cambria Math" panose="02040503050406030204" pitchFamily="18" charset="0"/>
                                  <a:ea typeface="Aptos" panose="020B0004020202020204" pitchFamily="34" charset="0"/>
                                  <a:cs typeface="Times New Roman" panose="02020603050405020304" pitchFamily="18" charset="0"/>
                                </a:rPr>
                                <m:t>2</m:t>
                              </m:r>
                            </m:sup>
                          </m:sSup>
                        </m:e>
                      </m:nary>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каждая точка данных из сгенерированного обучающего набора имеет размерность</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050" i="1">
                        <a:latin typeface="Cambria Math" panose="02040503050406030204" pitchFamily="18" charset="0"/>
                        <a:ea typeface="Aptos" panose="020B0004020202020204" pitchFamily="34" charset="0"/>
                        <a:cs typeface="Times New Roman" panose="02020603050405020304" pitchFamily="18" charset="0"/>
                      </a:rPr>
                      <m:t>1</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ℝ</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Однако полиномиальная функция заполняет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признаков для каждого входного значения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сути, преобразуя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в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-мерный вектор. Таким образом, обучающий набор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𝗑</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можно записать в виде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𝑁</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матрицы </a:t>
                </a:r>
                <a14:m>
                  <m:oMath xmlns:m="http://schemas.openxmlformats.org/officeDocument/2006/math">
                    <m:r>
                      <a:rPr lang="ru-RU" sz="1050" b="1" i="1">
                        <a:effectLst/>
                        <a:latin typeface="Cambria Math" panose="02040503050406030204" pitchFamily="18" charset="0"/>
                        <a:ea typeface="Aptos" panose="020B0004020202020204" pitchFamily="34" charset="0"/>
                        <a:cs typeface="Times New Roman" panose="02020603050405020304" pitchFamily="18" charset="0"/>
                      </a:rPr>
                      <m:t>𝐗</m:t>
                    </m:r>
                    <m:r>
                      <a:rPr lang="en-US" sz="1050" b="1" i="1" smtClean="0">
                        <a:effectLst/>
                        <a:latin typeface="Cambria Math" panose="02040503050406030204" pitchFamily="18" charset="0"/>
                        <a:ea typeface="Aptos" panose="020B0004020202020204" pitchFamily="34" charset="0"/>
                        <a:cs typeface="Times New Roman" panose="02020603050405020304" pitchFamily="18" charset="0"/>
                      </a:rPr>
                      <m:t>=</m:t>
                    </m:r>
                    <m:d>
                      <m:dPr>
                        <m:begChr m:val="‖"/>
                        <m:endChr m:val="‖"/>
                        <m:ctrlPr>
                          <a:rPr lang="en-US" sz="1050" b="1" i="1" smtClean="0">
                            <a:effectLst/>
                            <a:latin typeface="Cambria Math" panose="02040503050406030204" pitchFamily="18" charset="0"/>
                            <a:cs typeface="Times New Roman" panose="02020603050405020304" pitchFamily="18" charset="0"/>
                          </a:rPr>
                        </m:ctrlPr>
                      </m:dPr>
                      <m:e>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e>
                    </m:d>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где </a:t>
                </a:r>
                <a14:m>
                  <m:oMath xmlns:m="http://schemas.openxmlformats.org/officeDocument/2006/math">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r>
                      <a:rPr lang="ru-RU" sz="1050" i="1">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представляет </a:t>
                </a:r>
                <a14:m>
                  <m:oMath xmlns:m="http://schemas.openxmlformats.org/officeDocument/2006/math">
                    <m:sSubSup>
                      <m:sSub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sup>
                    </m:sSub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r>
                  <a:rPr lang="ru-RU" sz="1050" dirty="0" err="1">
                    <a:effectLst/>
                    <a:latin typeface="Aptos" panose="020B0004020202020204" pitchFamily="34" charset="0"/>
                    <a:ea typeface="Aptos" panose="020B0004020202020204" pitchFamily="34" charset="0"/>
                    <a:cs typeface="Times New Roman" panose="02020603050405020304" pitchFamily="18" charset="0"/>
                  </a:rPr>
                  <a:t>ое</a:t>
                </a:r>
                <a:r>
                  <a:rPr lang="ru-RU" sz="1050" dirty="0">
                    <a:effectLst/>
                    <a:latin typeface="Aptos" panose="020B0004020202020204" pitchFamily="34" charset="0"/>
                    <a:ea typeface="Aptos" panose="020B0004020202020204" pitchFamily="34" charset="0"/>
                    <a:cs typeface="Times New Roman" panose="02020603050405020304" pitchFamily="18" charset="0"/>
                  </a:rPr>
                  <a:t> входное значение, возведенное в степень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Чтобы найти вектор градиента, мы берём частную производную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𝐸</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произвольному </a:t>
                </a:r>
                <a14:m>
                  <m:oMath xmlns:m="http://schemas.openxmlformats.org/officeDocument/2006/math">
                    <m:sSub>
                      <m:sSub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05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Дифференцируя сумму </a:t>
                </a:r>
                <a:r>
                  <a:rPr lang="ru-RU" sz="1050" dirty="0" err="1">
                    <a:effectLst/>
                    <a:latin typeface="Aptos" panose="020B0004020202020204" pitchFamily="34" charset="0"/>
                    <a:ea typeface="Aptos" panose="020B0004020202020204" pitchFamily="34" charset="0"/>
                    <a:cs typeface="Times New Roman" panose="02020603050405020304" pitchFamily="18" charset="0"/>
                  </a:rPr>
                  <a:t>почленно</a:t>
                </a:r>
                <a:r>
                  <a:rPr lang="ru-RU" sz="1050" dirty="0">
                    <a:effectLst/>
                    <a:latin typeface="Aptos" panose="020B0004020202020204" pitchFamily="34" charset="0"/>
                    <a:ea typeface="Aptos" panose="020B0004020202020204" pitchFamily="34" charset="0"/>
                    <a:cs typeface="Times New Roman" panose="02020603050405020304" pitchFamily="18" charset="0"/>
                  </a:rPr>
                  <a:t>, получаем: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200" smtClean="0">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𝐰</m:t>
                          </m:r>
                        </m:e>
                        <m:sup>
                          <m:r>
                            <a:rPr lang="ru-RU" sz="1200">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latin typeface="Cambria Math" panose="02040503050406030204" pitchFamily="18" charset="0"/>
                              <a:ea typeface="Aptos" panose="020B0004020202020204" pitchFamily="34" charset="0"/>
                              <a:cs typeface="Times New Roman" panose="02020603050405020304" pitchFamily="18" charset="0"/>
                            </a:rPr>
                          </m:ctrlPr>
                        </m:fPr>
                        <m:num>
                          <m:r>
                            <a:rPr lang="ru-RU" sz="1200">
                              <a:latin typeface="Cambria Math" panose="02040503050406030204" pitchFamily="18" charset="0"/>
                              <a:ea typeface="Aptos" panose="020B0004020202020204" pitchFamily="34" charset="0"/>
                              <a:cs typeface="Times New Roman" panose="02020603050405020304" pitchFamily="18" charset="0"/>
                            </a:rPr>
                            <m:t>𝜕</m:t>
                          </m:r>
                        </m:num>
                        <m:den>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i="1">
                                  <a:latin typeface="Cambria Math" panose="02040503050406030204" pitchFamily="18" charset="0"/>
                                  <a:ea typeface="Aptos" panose="020B0004020202020204" pitchFamily="34" charset="0"/>
                                  <a:cs typeface="Times New Roman" panose="02020603050405020304" pitchFamily="18" charset="0"/>
                                </a:rPr>
                                <m:t>𝑤</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𝐰</m:t>
                      </m:r>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en-US" sz="1200" b="1" i="1">
                              <a:latin typeface="Cambria Math" panose="02040503050406030204" pitchFamily="18" charset="0"/>
                              <a:ea typeface="Aptos" panose="020B0004020202020204" pitchFamily="34" charset="0"/>
                              <a:cs typeface="Times New Roman" panose="02020603050405020304" pitchFamily="18" charset="0"/>
                            </a:rPr>
                            <m:t>𝒙</m:t>
                          </m:r>
                        </m:e>
                        <m:sub>
                          <m:r>
                            <a:rPr lang="ru-RU" sz="1200" i="1">
                              <a:latin typeface="Cambria Math" panose="02040503050406030204" pitchFamily="18" charset="0"/>
                              <a:ea typeface="Aptos" panose="020B0004020202020204" pitchFamily="34" charset="0"/>
                              <a:cs typeface="Times New Roman" panose="02020603050405020304" pitchFamily="18" charset="0"/>
                            </a:rPr>
                            <m:t>𝑛</m:t>
                          </m:r>
                          <m:r>
                            <a:rPr lang="en-US" sz="1200" b="0" i="1" smtClean="0">
                              <a:latin typeface="Cambria Math" panose="02040503050406030204" pitchFamily="18" charset="0"/>
                              <a:ea typeface="Aptos" panose="020B0004020202020204" pitchFamily="34" charset="0"/>
                              <a:cs typeface="Times New Roman" panose="02020603050405020304" pitchFamily="18" charset="0"/>
                            </a:rPr>
                            <m:t>𝑘</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2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200">
                              <a:latin typeface="Aptos" panose="020B0004020202020204" pitchFamily="34" charset="0"/>
                              <a:ea typeface="Aptos" panose="020B0004020202020204" pitchFamily="34" charset="0"/>
                              <a:cs typeface="Times New Roman" panose="02020603050405020304" pitchFamily="18" charset="0"/>
                            </a:rPr>
                            <m:t>T</m:t>
                          </m:r>
                        </m:sup>
                      </m:sSup>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𝐗𝐰</m:t>
                      </m:r>
                      <m:r>
                        <a:rPr lang="ru-RU" sz="1200" i="1">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𝗍</m:t>
                      </m:r>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по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индексу. Таким образом,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должно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𝐸</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задачи подгонки кривой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a:effectLst/>
                              <a:latin typeface="Cambria Math" panose="02040503050406030204" pitchFamily="18" charset="0"/>
                              <a:ea typeface="Aptos" panose="020B0004020202020204" pitchFamily="34" charset="0"/>
                              <a:cs typeface="Times New Roman" panose="02020603050405020304" pitchFamily="18" charset="0"/>
                            </a:rPr>
                            <m:t>)</m:t>
                          </m:r>
                        </m:e>
                        <m:sup>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Полученный многочлен задается функцией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𝑦</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000" i="1">
                            <a:effectLst/>
                            <a:latin typeface="Cambria Math" panose="020405030504060302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05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endParaRPr lang="ru-RU" sz="2000" dirty="0"/>
              </a:p>
            </p:txBody>
          </p:sp>
        </mc:Choice>
        <mc:Fallback xmlns="">
          <p:sp>
            <p:nvSpPr>
              <p:cNvPr id="3" name="Объект 2">
                <a:extLst>
                  <a:ext uri="{FF2B5EF4-FFF2-40B4-BE49-F238E27FC236}">
                    <a16:creationId xmlns:a16="http://schemas.microsoft.com/office/drawing/2014/main" id="{63D84281-5E0F-D049-8280-20AB1CFF8A59}"/>
                  </a:ext>
                </a:extLst>
              </p:cNvPr>
              <p:cNvSpPr>
                <a:spLocks noGrp="1" noRot="1" noChangeAspect="1" noMove="1" noResize="1" noEditPoints="1" noAdjustHandles="1" noChangeArrowheads="1" noChangeShapeType="1" noTextEdit="1"/>
              </p:cNvSpPr>
              <p:nvPr>
                <p:ph idx="1"/>
              </p:nvPr>
            </p:nvSpPr>
            <p:spPr>
              <a:xfrm>
                <a:off x="457200" y="630560"/>
                <a:ext cx="8229600" cy="5952802"/>
              </a:xfrm>
              <a:blipFill>
                <a:blip r:embed="rId2"/>
                <a:stretch>
                  <a:fillRect r="-154" b="-106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E593B4D-E769-2A44-9D74-5FD0555BF6FC}"/>
              </a:ext>
            </a:extLst>
          </p:cNvPr>
          <p:cNvSpPr>
            <a:spLocks noGrp="1"/>
          </p:cNvSpPr>
          <p:nvPr>
            <p:ph type="sldNum" sz="quarter" idx="12"/>
          </p:nvPr>
        </p:nvSpPr>
        <p:spPr/>
        <p:txBody>
          <a:bodyPr/>
          <a:lstStyle/>
          <a:p>
            <a:fld id="{38237106-F2ED-405E-BC33-CC3CF426205F}" type="slidenum">
              <a:rPr lang="en-US" smtClean="0"/>
              <a:pPr/>
              <a:t>23</a:t>
            </a:fld>
            <a:endParaRPr lang="en-US"/>
          </a:p>
        </p:txBody>
      </p:sp>
    </p:spTree>
    <p:extLst>
      <p:ext uri="{BB962C8B-B14F-4D97-AF65-F5344CB8AC3E}">
        <p14:creationId xmlns:p14="http://schemas.microsoft.com/office/powerpoint/2010/main" val="51810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CEF0C4-71D8-0F4E-8CB6-AF2484778A74}"/>
              </a:ext>
            </a:extLst>
          </p:cNvPr>
          <p:cNvSpPr>
            <a:spLocks noGrp="1"/>
          </p:cNvSpPr>
          <p:nvPr>
            <p:ph type="title"/>
          </p:nvPr>
        </p:nvSpPr>
        <p:spPr>
          <a:xfrm>
            <a:off x="457200" y="0"/>
            <a:ext cx="8229600" cy="1143000"/>
          </a:xfrm>
        </p:spPr>
        <p:txBody>
          <a:bodyPr/>
          <a:lstStyle/>
          <a:p>
            <a:r>
              <a:rPr lang="ru-RU" dirty="0"/>
              <a:t>Выбор модели</a:t>
            </a:r>
          </a:p>
        </p:txBody>
      </p:sp>
      <p:sp>
        <p:nvSpPr>
          <p:cNvPr id="4" name="Номер слайда 3">
            <a:extLst>
              <a:ext uri="{FF2B5EF4-FFF2-40B4-BE49-F238E27FC236}">
                <a16:creationId xmlns:a16="http://schemas.microsoft.com/office/drawing/2014/main" id="{7C02EBCB-1FBB-A443-B284-43593484B429}"/>
              </a:ext>
            </a:extLst>
          </p:cNvPr>
          <p:cNvSpPr>
            <a:spLocks noGrp="1"/>
          </p:cNvSpPr>
          <p:nvPr>
            <p:ph type="sldNum" sz="quarter" idx="12"/>
          </p:nvPr>
        </p:nvSpPr>
        <p:spPr/>
        <p:txBody>
          <a:bodyPr/>
          <a:lstStyle/>
          <a:p>
            <a:fld id="{38237106-F2ED-405E-BC33-CC3CF426205F}" type="slidenum">
              <a:rPr lang="en-US" smtClean="0"/>
              <a:pPr/>
              <a:t>24</a:t>
            </a:fld>
            <a:endParaRPr lang="en-US"/>
          </a:p>
        </p:txBody>
      </p:sp>
      <p:pic>
        <p:nvPicPr>
          <p:cNvPr id="5" name="Picture" descr="png">
            <a:extLst>
              <a:ext uri="{FF2B5EF4-FFF2-40B4-BE49-F238E27FC236}">
                <a16:creationId xmlns:a16="http://schemas.microsoft.com/office/drawing/2014/main" id="{A72284AB-683F-F346-9C76-F3966F742BAB}"/>
              </a:ext>
            </a:extLst>
          </p:cNvPr>
          <p:cNvPicPr>
            <a:picLocks noGrp="1"/>
          </p:cNvPicPr>
          <p:nvPr>
            <p:ph idx="1"/>
          </p:nvPr>
        </p:nvPicPr>
        <p:blipFill>
          <a:blip r:embed="rId2"/>
          <a:stretch>
            <a:fillRect/>
          </a:stretch>
        </p:blipFill>
        <p:spPr bwMode="auto">
          <a:xfrm>
            <a:off x="1770927" y="1074911"/>
            <a:ext cx="6306273" cy="3468577"/>
          </a:xfrm>
          <a:prstGeom prst="rect">
            <a:avLst/>
          </a:prstGeom>
          <a:noFill/>
          <a:ln w="9525">
            <a:noFill/>
            <a:headEnd/>
            <a:tailEnd/>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8DE054-A101-B442-A3BA-D274CDCBE4A7}"/>
                  </a:ext>
                </a:extLst>
              </p:cNvPr>
              <p:cNvSpPr txBox="1"/>
              <p:nvPr/>
            </p:nvSpPr>
            <p:spPr>
              <a:xfrm>
                <a:off x="692551" y="4826675"/>
                <a:ext cx="8092634" cy="1754326"/>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константа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полиномы первого порядка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дают довольно плохое соответствие данным. Полином третьего порядка (</a:t>
                </a:r>
                <a14:m>
                  <m:oMath xmlns:m="http://schemas.openxmlformats.org/officeDocument/2006/math">
                    <m:r>
                      <a:rPr lang="ru-RU" i="1">
                        <a:latin typeface="Cambria Math" panose="02040503050406030204" pitchFamily="18" charset="0"/>
                        <a:ea typeface="Aptos" panose="020B0004020202020204" pitchFamily="34" charset="0"/>
                        <a:cs typeface="Times New Roman" panose="02020603050405020304" pitchFamily="18" charset="0"/>
                      </a:rPr>
                      <m:t>𝑀</m:t>
                    </m:r>
                    <m:r>
                      <a:rPr lang="ru-RU">
                        <a:latin typeface="Cambria Math" panose="02040503050406030204" pitchFamily="18" charset="0"/>
                        <a:ea typeface="Aptos" panose="020B0004020202020204" pitchFamily="34" charset="0"/>
                        <a:cs typeface="Times New Roman" panose="02020603050405020304" pitchFamily="18" charset="0"/>
                      </a:rPr>
                      <m:t>=</m:t>
                    </m:r>
                    <m:r>
                      <a:rPr lang="ru-RU" i="1">
                        <a:latin typeface="Cambria Math" panose="02040503050406030204" pitchFamily="18" charset="0"/>
                        <a:ea typeface="Aptos" panose="020B0004020202020204" pitchFamily="34" charset="0"/>
                        <a:cs typeface="Times New Roman" panose="02020603050405020304" pitchFamily="18" charset="0"/>
                      </a:rPr>
                      <m:t>3</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по-видимому, наилучшее соответствие, в то время как полином более высокого порядка (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9</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отличное соответствие данным, то есть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Однако подобранная кривая плохо отражает базовую функцию </a:t>
                </a:r>
                <a14:m>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sin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Это явление известно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переобучение</a:t>
                </a:r>
                <a:r>
                  <a:rPr lang="en-US"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endParaRPr lang="ru-RU" dirty="0"/>
              </a:p>
            </p:txBody>
          </p:sp>
        </mc:Choice>
        <mc:Fallback xmlns="">
          <p:sp>
            <p:nvSpPr>
              <p:cNvPr id="7" name="TextBox 6">
                <a:extLst>
                  <a:ext uri="{FF2B5EF4-FFF2-40B4-BE49-F238E27FC236}">
                    <a16:creationId xmlns:a16="http://schemas.microsoft.com/office/drawing/2014/main" id="{E68DE054-A101-B442-A3BA-D274CDCBE4A7}"/>
                  </a:ext>
                </a:extLst>
              </p:cNvPr>
              <p:cNvSpPr txBox="1">
                <a:spLocks noRot="1" noChangeAspect="1" noMove="1" noResize="1" noEditPoints="1" noAdjustHandles="1" noChangeArrowheads="1" noChangeShapeType="1" noTextEdit="1"/>
              </p:cNvSpPr>
              <p:nvPr/>
            </p:nvSpPr>
            <p:spPr>
              <a:xfrm>
                <a:off x="692551" y="4826675"/>
                <a:ext cx="8092634" cy="1754326"/>
              </a:xfrm>
              <a:prstGeom prst="rect">
                <a:avLst/>
              </a:prstGeom>
              <a:blipFill>
                <a:blip r:embed="rId3"/>
                <a:stretch>
                  <a:fillRect l="-627" t="-2158" r="-627" b="-5036"/>
                </a:stretch>
              </a:blipFill>
            </p:spPr>
            <p:txBody>
              <a:bodyPr/>
              <a:lstStyle/>
              <a:p>
                <a:r>
                  <a:rPr lang="ru-RU">
                    <a:noFill/>
                  </a:rPr>
                  <a:t> </a:t>
                </a:r>
              </a:p>
            </p:txBody>
          </p:sp>
        </mc:Fallback>
      </mc:AlternateContent>
    </p:spTree>
    <p:extLst>
      <p:ext uri="{BB962C8B-B14F-4D97-AF65-F5344CB8AC3E}">
        <p14:creationId xmlns:p14="http://schemas.microsoft.com/office/powerpoint/2010/main" val="211733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30DA6A-075C-2D47-9EBB-F40808F95197}"/>
              </a:ext>
            </a:extLst>
          </p:cNvPr>
          <p:cNvSpPr>
            <a:spLocks noGrp="1"/>
          </p:cNvSpPr>
          <p:nvPr>
            <p:ph type="title"/>
          </p:nvPr>
        </p:nvSpPr>
        <p:spPr/>
        <p:txBody>
          <a:bodyPr/>
          <a:lstStyle/>
          <a:p>
            <a:r>
              <a:rPr lang="ru-RU" sz="4400" dirty="0">
                <a:effectLst/>
                <a:latin typeface="Aptos" panose="020B0004020202020204" pitchFamily="34" charset="0"/>
                <a:ea typeface="Aptos" panose="020B0004020202020204" pitchFamily="34" charset="0"/>
                <a:cs typeface="Times New Roman" panose="02020603050405020304" pitchFamily="18" charset="0"/>
              </a:rPr>
              <a:t>RMS</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A8A0EBB-447F-DB42-ADAD-F694CBC7319E}"/>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количественное представление об эффективности обобщения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получить, используя </a:t>
                </a:r>
                <a:r>
                  <a:rPr lang="ru-RU" sz="1800" i="1" dirty="0">
                    <a:effectLst/>
                    <a:latin typeface="Aptos" panose="020B0004020202020204" pitchFamily="34" charset="0"/>
                    <a:ea typeface="Aptos" panose="020B0004020202020204" pitchFamily="34" charset="0"/>
                    <a:cs typeface="Times New Roman" panose="02020603050405020304" pitchFamily="18" charset="0"/>
                  </a:rPr>
                  <a:t>среднеквадратичную </a:t>
                </a:r>
                <a:r>
                  <a:rPr lang="ru-RU" sz="1800" dirty="0">
                    <a:effectLst/>
                    <a:latin typeface="Aptos" panose="020B0004020202020204" pitchFamily="34" charset="0"/>
                    <a:ea typeface="Aptos" panose="020B0004020202020204" pitchFamily="34" charset="0"/>
                    <a:cs typeface="Times New Roman" panose="02020603050405020304" pitchFamily="18" charset="0"/>
                  </a:rPr>
                  <a:t>ошибку (RMS), определяемую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𝑅𝑀𝑆</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ad>
                        <m:radPr>
                          <m:degHide m:val="on"/>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radPr>
                        <m:deg/>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e>
                      </m:ra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4A8A0EBB-447F-DB42-ADAD-F694CBC7319E}"/>
                  </a:ext>
                </a:extLst>
              </p:cNvPr>
              <p:cNvSpPr>
                <a:spLocks noGrp="1" noRot="1" noChangeAspect="1" noMove="1" noResize="1" noEditPoints="1" noAdjustHandles="1" noChangeArrowheads="1" noChangeShapeType="1" noTextEdit="1"/>
              </p:cNvSpPr>
              <p:nvPr>
                <p:ph idx="1"/>
              </p:nvPr>
            </p:nvSpPr>
            <p:spPr>
              <a:blipFill>
                <a:blip r:embed="rId2"/>
                <a:stretch>
                  <a:fillRect l="-617" t="-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4C851F8-926B-6648-88A6-E47CAAF27A4D}"/>
              </a:ext>
            </a:extLst>
          </p:cNvPr>
          <p:cNvSpPr>
            <a:spLocks noGrp="1"/>
          </p:cNvSpPr>
          <p:nvPr>
            <p:ph type="sldNum" sz="quarter" idx="12"/>
          </p:nvPr>
        </p:nvSpPr>
        <p:spPr/>
        <p:txBody>
          <a:bodyPr/>
          <a:lstStyle/>
          <a:p>
            <a:fld id="{38237106-F2ED-405E-BC33-CC3CF426205F}" type="slidenum">
              <a:rPr lang="en-US" smtClean="0"/>
              <a:pPr/>
              <a:t>25</a:t>
            </a:fld>
            <a:endParaRPr lang="en-US"/>
          </a:p>
        </p:txBody>
      </p:sp>
      <p:pic>
        <p:nvPicPr>
          <p:cNvPr id="5" name="Рисунок 4">
            <a:extLst>
              <a:ext uri="{FF2B5EF4-FFF2-40B4-BE49-F238E27FC236}">
                <a16:creationId xmlns:a16="http://schemas.microsoft.com/office/drawing/2014/main" id="{2CADF33D-6D17-0849-9DE1-C6117C0DBCFB}"/>
              </a:ext>
            </a:extLst>
          </p:cNvPr>
          <p:cNvPicPr>
            <a:picLocks noChangeAspect="1"/>
          </p:cNvPicPr>
          <p:nvPr/>
        </p:nvPicPr>
        <p:blipFill>
          <a:blip r:embed="rId3"/>
          <a:stretch>
            <a:fillRect/>
          </a:stretch>
        </p:blipFill>
        <p:spPr>
          <a:xfrm>
            <a:off x="2096704" y="3429000"/>
            <a:ext cx="4616611" cy="3446203"/>
          </a:xfrm>
          <a:prstGeom prst="rect">
            <a:avLst/>
          </a:prstGeom>
        </p:spPr>
      </p:pic>
      <p:sp>
        <p:nvSpPr>
          <p:cNvPr id="6" name="TextBox 5">
            <a:extLst>
              <a:ext uri="{FF2B5EF4-FFF2-40B4-BE49-F238E27FC236}">
                <a16:creationId xmlns:a16="http://schemas.microsoft.com/office/drawing/2014/main" id="{D466FC65-1452-D942-81A5-147339DA28CC}"/>
              </a:ext>
            </a:extLst>
          </p:cNvPr>
          <p:cNvSpPr txBox="1"/>
          <p:nvPr/>
        </p:nvSpPr>
        <p:spPr>
          <a:xfrm>
            <a:off x="7010400" y="4093527"/>
            <a:ext cx="1892463" cy="1477328"/>
          </a:xfrm>
          <a:prstGeom prst="rect">
            <a:avLst/>
          </a:prstGeom>
          <a:noFill/>
        </p:spPr>
        <p:txBody>
          <a:bodyPr wrap="square" rtlCol="0">
            <a:spAutoFit/>
          </a:bodyPr>
          <a:lstStyle/>
          <a:p>
            <a:r>
              <a:rPr lang="ru-RU" dirty="0">
                <a:solidFill>
                  <a:srgbClr val="FF0000"/>
                </a:solidFill>
              </a:rPr>
              <a:t>Кажется</a:t>
            </a:r>
            <a:r>
              <a:rPr lang="en-US" dirty="0">
                <a:solidFill>
                  <a:srgbClr val="FF0000"/>
                </a:solidFill>
              </a:rPr>
              <a:t>,</a:t>
            </a:r>
            <a:r>
              <a:rPr lang="ru-RU" dirty="0">
                <a:solidFill>
                  <a:srgbClr val="FF0000"/>
                </a:solidFill>
              </a:rPr>
              <a:t> что модель не должна работать хуже с увеличением </a:t>
            </a:r>
            <a:r>
              <a:rPr lang="ru-RU" i="1" dirty="0" err="1">
                <a:solidFill>
                  <a:srgbClr val="FF0000"/>
                </a:solidFill>
                <a:latin typeface="Cambria Math" panose="02040503050406030204" pitchFamily="18" charset="0"/>
                <a:ea typeface="Cambria Math" panose="02040503050406030204" pitchFamily="18" charset="0"/>
              </a:rPr>
              <a:t>M</a:t>
            </a:r>
            <a:endParaRPr lang="ru-RU" i="1" dirty="0">
              <a:solidFill>
                <a:srgbClr val="FF000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1643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52D7DC-0F65-8341-9A26-1E25CA6E0EAF}"/>
              </a:ext>
            </a:extLst>
          </p:cNvPr>
          <p:cNvSpPr>
            <a:spLocks noGrp="1"/>
          </p:cNvSpPr>
          <p:nvPr>
            <p:ph type="title"/>
          </p:nvPr>
        </p:nvSpPr>
        <p:spPr/>
        <p:txBody>
          <a:bodyPr/>
          <a:lstStyle/>
          <a:p>
            <a:r>
              <a:rPr lang="ru-RU" dirty="0"/>
              <a:t>Таблица коэффициентов</a:t>
            </a:r>
          </a:p>
        </p:txBody>
      </p:sp>
      <p:sp>
        <p:nvSpPr>
          <p:cNvPr id="4" name="Номер слайда 3">
            <a:extLst>
              <a:ext uri="{FF2B5EF4-FFF2-40B4-BE49-F238E27FC236}">
                <a16:creationId xmlns:a16="http://schemas.microsoft.com/office/drawing/2014/main" id="{A0C2F5FE-618B-104C-9937-D26A83566080}"/>
              </a:ext>
            </a:extLst>
          </p:cNvPr>
          <p:cNvSpPr>
            <a:spLocks noGrp="1"/>
          </p:cNvSpPr>
          <p:nvPr>
            <p:ph type="sldNum" sz="quarter" idx="12"/>
          </p:nvPr>
        </p:nvSpPr>
        <p:spPr/>
        <p:txBody>
          <a:bodyPr/>
          <a:lstStyle/>
          <a:p>
            <a:fld id="{38237106-F2ED-405E-BC33-CC3CF426205F}" type="slidenum">
              <a:rPr lang="en-US" smtClean="0"/>
              <a:pPr/>
              <a:t>26</a:t>
            </a:fld>
            <a:endParaRPr lang="en-US"/>
          </a:p>
        </p:txBody>
      </p:sp>
      <p:pic>
        <p:nvPicPr>
          <p:cNvPr id="7" name="Picture 3" descr="TP_tmp.emf">
            <a:extLst>
              <a:ext uri="{FF2B5EF4-FFF2-40B4-BE49-F238E27FC236}">
                <a16:creationId xmlns:a16="http://schemas.microsoft.com/office/drawing/2014/main" id="{EE18B753-AFBB-0643-A516-44FDF6BDB166}"/>
              </a:ext>
            </a:extLst>
          </p:cNvPr>
          <p:cNvPicPr>
            <a:picLocks noGrp="1" noChangeAspect="1"/>
          </p:cNvPicPr>
          <p:nvPr>
            <p:ph idx="1"/>
            <p:custDataLst>
              <p:tags r:id="rId1"/>
            </p:custDataLst>
          </p:nvPr>
        </p:nvPicPr>
        <p:blipFill>
          <a:blip r:embed="rId3">
            <a:clrChange>
              <a:clrFrom>
                <a:srgbClr val="FFFFFF"/>
              </a:clrFrom>
              <a:clrTo>
                <a:srgbClr val="FFFFFF">
                  <a:alpha val="0"/>
                </a:srgbClr>
              </a:clrTo>
            </a:clrChange>
          </a:blip>
          <a:stretch>
            <a:fillRect/>
          </a:stretch>
        </p:blipFill>
        <p:spPr bwMode="auto">
          <a:xfrm>
            <a:off x="900414" y="1636018"/>
            <a:ext cx="7132416" cy="4483233"/>
          </a:xfrm>
          <a:prstGeom prst="rect">
            <a:avLst/>
          </a:prstGeom>
          <a:noFill/>
          <a:ln/>
          <a:effectLst/>
        </p:spPr>
      </p:pic>
    </p:spTree>
    <p:extLst>
      <p:ext uri="{BB962C8B-B14F-4D97-AF65-F5344CB8AC3E}">
        <p14:creationId xmlns:p14="http://schemas.microsoft.com/office/powerpoint/2010/main" val="3909296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9293FE-EFA4-4F47-9E25-122C44F7326F}"/>
              </a:ext>
            </a:extLst>
          </p:cNvPr>
          <p:cNvSpPr>
            <a:spLocks noGrp="1"/>
          </p:cNvSpPr>
          <p:nvPr>
            <p:ph type="title"/>
          </p:nvPr>
        </p:nvSpPr>
        <p:spPr/>
        <p:txBody>
          <a:bodyPr/>
          <a:lstStyle/>
          <a:p>
            <a:r>
              <a:rPr lang="ru-RU" dirty="0"/>
              <a:t>Увеличение объема данных</a:t>
            </a:r>
          </a:p>
        </p:txBody>
      </p:sp>
      <p:sp>
        <p:nvSpPr>
          <p:cNvPr id="4" name="Номер слайда 3">
            <a:extLst>
              <a:ext uri="{FF2B5EF4-FFF2-40B4-BE49-F238E27FC236}">
                <a16:creationId xmlns:a16="http://schemas.microsoft.com/office/drawing/2014/main" id="{BD68C1B7-FB3D-254B-B104-0E129934A02E}"/>
              </a:ext>
            </a:extLst>
          </p:cNvPr>
          <p:cNvSpPr>
            <a:spLocks noGrp="1"/>
          </p:cNvSpPr>
          <p:nvPr>
            <p:ph type="sldNum" sz="quarter" idx="12"/>
          </p:nvPr>
        </p:nvSpPr>
        <p:spPr/>
        <p:txBody>
          <a:bodyPr/>
          <a:lstStyle/>
          <a:p>
            <a:fld id="{38237106-F2ED-405E-BC33-CC3CF426205F}" type="slidenum">
              <a:rPr lang="en-US" smtClean="0"/>
              <a:pPr/>
              <a:t>27</a:t>
            </a:fld>
            <a:endParaRPr lang="en-US"/>
          </a:p>
        </p:txBody>
      </p:sp>
      <p:pic>
        <p:nvPicPr>
          <p:cNvPr id="7" name="Picture" descr="png">
            <a:extLst>
              <a:ext uri="{FF2B5EF4-FFF2-40B4-BE49-F238E27FC236}">
                <a16:creationId xmlns:a16="http://schemas.microsoft.com/office/drawing/2014/main" id="{C17AA4E7-923C-D34D-A2D4-D2C629ED2086}"/>
              </a:ext>
            </a:extLst>
          </p:cNvPr>
          <p:cNvPicPr>
            <a:picLocks noGrp="1"/>
          </p:cNvPicPr>
          <p:nvPr>
            <p:ph idx="1"/>
          </p:nvPr>
        </p:nvPicPr>
        <p:blipFill>
          <a:blip r:embed="rId2"/>
          <a:stretch>
            <a:fillRect/>
          </a:stretch>
        </p:blipFill>
        <p:spPr bwMode="auto">
          <a:xfrm>
            <a:off x="1028700" y="1869281"/>
            <a:ext cx="7086600" cy="3987800"/>
          </a:xfrm>
          <a:prstGeom prst="rect">
            <a:avLst/>
          </a:prstGeom>
          <a:noFill/>
          <a:ln w="9525">
            <a:noFill/>
            <a:headEnd/>
            <a:tailEnd/>
          </a:ln>
        </p:spPr>
      </p:pic>
      <p:sp>
        <p:nvSpPr>
          <p:cNvPr id="5" name="TextBox 4">
            <a:extLst>
              <a:ext uri="{FF2B5EF4-FFF2-40B4-BE49-F238E27FC236}">
                <a16:creationId xmlns:a16="http://schemas.microsoft.com/office/drawing/2014/main" id="{FC1BEAB3-F17F-EF4E-9F8C-6E66C0A5F3F7}"/>
              </a:ext>
            </a:extLst>
          </p:cNvPr>
          <p:cNvSpPr txBox="1"/>
          <p:nvPr/>
        </p:nvSpPr>
        <p:spPr>
          <a:xfrm>
            <a:off x="596096" y="1320552"/>
            <a:ext cx="8229600" cy="461665"/>
          </a:xfrm>
          <a:prstGeom prst="rect">
            <a:avLst/>
          </a:prstGeom>
          <a:noFill/>
        </p:spPr>
        <p:txBody>
          <a:bodyPr wrap="square" rtlCol="0">
            <a:spAutoFit/>
          </a:bodyPr>
          <a:lstStyle/>
          <a:p>
            <a:r>
              <a:rPr lang="ru-RU" sz="2400" dirty="0"/>
              <a:t>Полином 9-й степени</a:t>
            </a:r>
            <a:endParaRPr lang="en-GB" sz="2400" dirty="0"/>
          </a:p>
        </p:txBody>
      </p:sp>
    </p:spTree>
    <p:extLst>
      <p:ext uri="{BB962C8B-B14F-4D97-AF65-F5344CB8AC3E}">
        <p14:creationId xmlns:p14="http://schemas.microsoft.com/office/powerpoint/2010/main" val="120250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002657-1E5C-3849-AC1E-9344966985F6}"/>
              </a:ext>
            </a:extLst>
          </p:cNvPr>
          <p:cNvSpPr>
            <a:spLocks noGrp="1"/>
          </p:cNvSpPr>
          <p:nvPr>
            <p:ph type="title"/>
          </p:nvPr>
        </p:nvSpPr>
        <p:spPr/>
        <p:txBody>
          <a:bodyPr/>
          <a:lstStyle/>
          <a:p>
            <a:r>
              <a:rPr lang="en-US" dirty="0" err="1">
                <a:latin typeface="+mn-lt"/>
                <a:ea typeface="Aptos" panose="020B0004020202020204" pitchFamily="34" charset="0"/>
                <a:cs typeface="Times New Roman" panose="02020603050405020304" pitchFamily="18" charset="0"/>
              </a:rPr>
              <a:t>Р</a:t>
            </a:r>
            <a:r>
              <a:rPr lang="ru-RU" sz="4400" dirty="0" err="1">
                <a:effectLst/>
                <a:latin typeface="+mn-lt"/>
                <a:ea typeface="Aptos" panose="020B0004020202020204" pitchFamily="34" charset="0"/>
                <a:cs typeface="Times New Roman" panose="02020603050405020304" pitchFamily="18" charset="0"/>
              </a:rPr>
              <a:t>егуляризация</a:t>
            </a:r>
            <a:endParaRPr lang="ru-RU" dirty="0">
              <a:latin typeface="+mn-lt"/>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8D3B0AC-8924-E649-9D5F-CF158E0D9087}"/>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Одним из часто используемых методов контроля явления переобучения является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регуляризация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добавляет штрафной член к функции ошибки, чтобы предотвратить достижение коэффициентами больших значений. Простейшим таким штрафным членом является сумма квадратов всех коэффициентов, что приводит к модифицированной функции ошибки следующего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acc>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smtClean="0">
                              <a:effectLst/>
                              <a:latin typeface="Cambria Math" panose="02040503050406030204" pitchFamily="18" charset="0"/>
                              <a:cs typeface="Times New Roman" panose="02020603050405020304" pitchFamily="18" charset="0"/>
                            </a:rPr>
                          </m:ctrlPr>
                        </m:fPr>
                        <m:num>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𝜆</m:t>
                          </m:r>
                        </m:num>
                        <m:den>
                          <m:r>
                            <a:rPr lang="ru-RU" sz="1800" b="0" i="1" smtClean="0">
                              <a:effectLst/>
                              <a:latin typeface="Cambria Math" panose="02040503050406030204" pitchFamily="18" charset="0"/>
                              <a:cs typeface="Times New Roman" panose="02020603050405020304" pitchFamily="18" charset="0"/>
                            </a:rPr>
                            <m:t>2</m:t>
                          </m:r>
                        </m:den>
                      </m:f>
                      <m:sSup>
                        <m:sSupPr>
                          <m:ctrlPr>
                            <a:rPr lang="ru-RU" sz="1800" i="1" smtClean="0">
                              <a:effectLst/>
                              <a:latin typeface="Cambria Math" panose="02040503050406030204" pitchFamily="18" charset="0"/>
                              <a:cs typeface="Times New Roman" panose="02020603050405020304" pitchFamily="18" charset="0"/>
                            </a:rPr>
                          </m:ctrlPr>
                        </m:sSupPr>
                        <m:e>
                          <m:d>
                            <m:dPr>
                              <m:begChr m:val="‖"/>
                              <m:endChr m:val="‖"/>
                              <m:ctrlPr>
                                <a:rPr lang="ru-RU" sz="1800" i="1">
                                  <a:latin typeface="Cambria Math" panose="02040503050406030204" pitchFamily="18"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e>
                        <m:sup>
                          <m:r>
                            <a:rPr lang="en-US" sz="1800" b="0" i="1" smtClean="0">
                              <a:effectLst/>
                              <a:latin typeface="Cambria Math" panose="02040503050406030204" pitchFamily="18" charset="0"/>
                              <a:cs typeface="Times New Roman" panose="02020603050405020304" pitchFamily="18" charset="0"/>
                            </a:rPr>
                            <m:t>2</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методы известны как методы </a:t>
                </a:r>
                <a:r>
                  <a:rPr lang="ru-RU" sz="1800" i="1" dirty="0">
                    <a:effectLst/>
                    <a:latin typeface="Aptos" panose="020B0004020202020204" pitchFamily="34" charset="0"/>
                    <a:ea typeface="Aptos" panose="020B0004020202020204" pitchFamily="34" charset="0"/>
                    <a:cs typeface="Times New Roman" panose="02020603050405020304" pitchFamily="18" charset="0"/>
                  </a:rPr>
                  <a:t>сжатия</a:t>
                </a:r>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они уменьшают значение коэффициентов. Частный случай квадратичной регуляризации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гребневой регрессией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 sz="1800" dirty="0">
                    <a:effectLst/>
                    <a:latin typeface="Fd2042035-Identity-H"/>
                  </a:rPr>
                  <a:t>ridge regression</a:t>
                </a:r>
                <a:r>
                  <a:rPr lang="en-US"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 В нейронных сетях этот подход также известен как </a:t>
                </a:r>
                <a:r>
                  <a:rPr lang="ru-RU" sz="1800" i="1" dirty="0">
                    <a:latin typeface="Aptos" panose="020B0004020202020204" pitchFamily="34" charset="0"/>
                    <a:ea typeface="Aptos" panose="020B0004020202020204" pitchFamily="34" charset="0"/>
                    <a:cs typeface="Times New Roman" panose="02020603050405020304" pitchFamily="18" charset="0"/>
                  </a:rPr>
                  <a:t>редукция весов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US" sz="1800" dirty="0">
                    <a:latin typeface="Aptos" panose="020B0004020202020204" pitchFamily="34" charset="0"/>
                    <a:ea typeface="Aptos" panose="020B0004020202020204" pitchFamily="34" charset="0"/>
                    <a:cs typeface="Times New Roman" panose="02020603050405020304" pitchFamily="18" charset="0"/>
                  </a:rPr>
                  <a:t>weight decay</a:t>
                </a:r>
                <a:r>
                  <a:rPr lang="ru-RU"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dirty="0">
                    <a:latin typeface="Fd2116929-Identity-H"/>
                  </a:rPr>
                  <a:t>Ч</a:t>
                </a:r>
                <a:r>
                  <a:rPr lang="ru-RU" sz="1800" dirty="0" err="1">
                    <a:effectLst/>
                    <a:latin typeface="Fd2116929-Identity-H"/>
                  </a:rPr>
                  <a:t>асто</a:t>
                </a:r>
                <a:r>
                  <a:rPr lang="ru-RU" sz="1800" dirty="0">
                    <a:effectLst/>
                    <a:latin typeface="Fd2116929-Identity-H"/>
                  </a:rPr>
                  <a:t> коэффициент </a:t>
                </a:r>
                <a14:m>
                  <m:oMath xmlns:m="http://schemas.openxmlformats.org/officeDocument/2006/math">
                    <m:sSub>
                      <m:sSubPr>
                        <m:ctrlPr>
                          <a:rPr lang="ru-RU" sz="1800" i="1" smtClean="0">
                            <a:effectLst/>
                            <a:latin typeface="Cambria Math" panose="02040503050406030204" pitchFamily="18" charset="0"/>
                          </a:rPr>
                        </m:ctrlPr>
                      </m:sSubPr>
                      <m:e>
                        <m:r>
                          <a:rPr lang="ru-RU" sz="1800" b="0" i="1" smtClean="0">
                            <a:effectLst/>
                            <a:latin typeface="Cambria Math" panose="02040503050406030204" pitchFamily="18" charset="0"/>
                          </a:rPr>
                          <m:t>𝑤</m:t>
                        </m:r>
                      </m:e>
                      <m:sub>
                        <m:r>
                          <a:rPr lang="en-US" sz="1800" b="0" i="1" smtClean="0">
                            <a:effectLst/>
                            <a:latin typeface="Cambria Math" panose="02040503050406030204" pitchFamily="18" charset="0"/>
                          </a:rPr>
                          <m:t>0</m:t>
                        </m:r>
                      </m:sub>
                    </m:sSub>
                  </m:oMath>
                </a14:m>
                <a:r>
                  <a:rPr lang="en" sz="1800" dirty="0">
                    <a:effectLst/>
                    <a:latin typeface="Fd375676-Identity-H"/>
                  </a:rPr>
                  <a:t> </a:t>
                </a:r>
                <a:r>
                  <a:rPr lang="ru-RU" sz="1800" dirty="0">
                    <a:effectLst/>
                    <a:latin typeface="Fd2116929-Identity-H"/>
                  </a:rPr>
                  <a:t>исключается из </a:t>
                </a:r>
                <a:r>
                  <a:rPr lang="ru-RU" sz="1800" dirty="0" err="1">
                    <a:effectLst/>
                    <a:latin typeface="Fd2116929-Identity-H"/>
                  </a:rPr>
                  <a:t>регуляризатора</a:t>
                </a:r>
                <a:r>
                  <a:rPr lang="ru-RU" sz="1800" dirty="0">
                    <a:effectLst/>
                    <a:latin typeface="Fd2116929-Identity-H"/>
                  </a:rPr>
                  <a:t>, потому что из-за его включения результаты зависят от выбора начала координат </a:t>
                </a:r>
                <a:r>
                  <a:rPr lang="ru-RU" sz="1800" dirty="0">
                    <a:effectLst/>
                    <a:latin typeface="Fd1848805-Identity-H"/>
                  </a:rPr>
                  <a:t>для </a:t>
                </a:r>
                <a:r>
                  <a:rPr lang="ru-RU" sz="1800" dirty="0">
                    <a:effectLst/>
                    <a:latin typeface="Fd2116929-Identity-H"/>
                  </a:rPr>
                  <a:t>целевой пе­ременной </a:t>
                </a:r>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08D3B0AC-8924-E649-9D5F-CF158E0D908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A8CEAF5-A7A7-324A-9450-BED78C3096F9}"/>
              </a:ext>
            </a:extLst>
          </p:cNvPr>
          <p:cNvSpPr>
            <a:spLocks noGrp="1"/>
          </p:cNvSpPr>
          <p:nvPr>
            <p:ph type="sldNum" sz="quarter" idx="12"/>
          </p:nvPr>
        </p:nvSpPr>
        <p:spPr/>
        <p:txBody>
          <a:bodyPr/>
          <a:lstStyle/>
          <a:p>
            <a:fld id="{38237106-F2ED-405E-BC33-CC3CF426205F}" type="slidenum">
              <a:rPr lang="en-US" smtClean="0"/>
              <a:pPr/>
              <a:t>28</a:t>
            </a:fld>
            <a:endParaRPr lang="en-US"/>
          </a:p>
        </p:txBody>
      </p:sp>
    </p:spTree>
    <p:extLst>
      <p:ext uri="{BB962C8B-B14F-4D97-AF65-F5344CB8AC3E}">
        <p14:creationId xmlns:p14="http://schemas.microsoft.com/office/powerpoint/2010/main" val="269305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042E04-D428-524F-AE5B-368BBB58D948}"/>
              </a:ext>
            </a:extLst>
          </p:cNvPr>
          <p:cNvSpPr>
            <a:spLocks noGrp="1"/>
          </p:cNvSpPr>
          <p:nvPr>
            <p:ph type="title"/>
          </p:nvPr>
        </p:nvSpPr>
        <p:spPr>
          <a:xfrm>
            <a:off x="457200" y="0"/>
            <a:ext cx="8229600" cy="1143000"/>
          </a:xfrm>
        </p:spPr>
        <p:txBody>
          <a:bodyPr/>
          <a:lstStyle/>
          <a:p>
            <a:r>
              <a:rPr lang="ru-RU" dirty="0"/>
              <a:t>Минимизация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C240618-CBD9-C349-BCCA-9DD046B5C328}"/>
                  </a:ext>
                </a:extLst>
              </p:cNvPr>
              <p:cNvSpPr>
                <a:spLocks noGrp="1"/>
              </p:cNvSpPr>
              <p:nvPr>
                <p:ph idx="1"/>
              </p:nvPr>
            </p:nvSpPr>
            <p:spPr>
              <a:xfrm>
                <a:off x="457200" y="949124"/>
                <a:ext cx="8229600" cy="5908876"/>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Ф</a:t>
                </a:r>
                <a:r>
                  <a:rPr lang="ru-RU" sz="1800" dirty="0">
                    <a:effectLst/>
                    <a:latin typeface="Aptos" panose="020B0004020202020204" pitchFamily="34" charset="0"/>
                    <a:ea typeface="Aptos" panose="020B0004020202020204" pitchFamily="34" charset="0"/>
                    <a:cs typeface="Times New Roman" panose="02020603050405020304" pitchFamily="18" charset="0"/>
                  </a:rPr>
                  <a:t>ункцию ошибки гребня можно точно минимизировать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800" i="1">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smtClean="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 отбрасывая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нижний индекс. Тогда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должен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которое минимизирует ошибку гребня</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5C240618-CBD9-C349-BCCA-9DD046B5C328}"/>
                  </a:ext>
                </a:extLst>
              </p:cNvPr>
              <p:cNvSpPr>
                <a:spLocks noGrp="1" noRot="1" noChangeAspect="1" noMove="1" noResize="1" noEditPoints="1" noAdjustHandles="1" noChangeArrowheads="1" noChangeShapeType="1" noTextEdit="1"/>
              </p:cNvSpPr>
              <p:nvPr>
                <p:ph idx="1"/>
              </p:nvPr>
            </p:nvSpPr>
            <p:spPr>
              <a:xfrm>
                <a:off x="457200" y="949124"/>
                <a:ext cx="8229600" cy="5908876"/>
              </a:xfrm>
              <a:blipFill>
                <a:blip r:embed="rId2"/>
                <a:stretch>
                  <a:fillRect l="-309" t="-64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D4DF105-4FD6-684F-A97E-0E75915BC601}"/>
              </a:ext>
            </a:extLst>
          </p:cNvPr>
          <p:cNvSpPr>
            <a:spLocks noGrp="1"/>
          </p:cNvSpPr>
          <p:nvPr>
            <p:ph type="sldNum" sz="quarter" idx="12"/>
          </p:nvPr>
        </p:nvSpPr>
        <p:spPr/>
        <p:txBody>
          <a:bodyPr/>
          <a:lstStyle/>
          <a:p>
            <a:fld id="{38237106-F2ED-405E-BC33-CC3CF426205F}" type="slidenum">
              <a:rPr lang="en-US" smtClean="0"/>
              <a:pPr/>
              <a:t>29</a:t>
            </a:fld>
            <a:endParaRPr lang="en-US"/>
          </a:p>
        </p:txBody>
      </p:sp>
    </p:spTree>
    <p:extLst>
      <p:ext uri="{BB962C8B-B14F-4D97-AF65-F5344CB8AC3E}">
        <p14:creationId xmlns:p14="http://schemas.microsoft.com/office/powerpoint/2010/main" val="47300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1076446"/>
            <a:ext cx="7886700" cy="5382227"/>
          </a:xfrm>
        </p:spPr>
        <p:txBody>
          <a:bodyPr>
            <a:normAutofit fontScale="92500" lnSpcReduction="20000"/>
          </a:bodyPr>
          <a:lstStyle/>
          <a:p>
            <a:pPr>
              <a:lnSpc>
                <a:spcPct val="145000"/>
              </a:lnSpc>
            </a:pPr>
            <a:r>
              <a:rPr lang="ru-RU" sz="1800" dirty="0"/>
              <a:t>Кристофер Бишоп. Распознавание образов и машинное обучение (</a:t>
            </a:r>
            <a:r>
              <a:rPr lang="ru-RU" sz="1800" dirty="0" err="1"/>
              <a:t>P</a:t>
            </a:r>
            <a:r>
              <a:rPr lang="en-US" sz="1800" dirty="0"/>
              <a:t>RML book</a:t>
            </a:r>
            <a:r>
              <a:rPr lang="ru-RU" sz="1800" dirty="0"/>
              <a:t>)</a:t>
            </a:r>
            <a:endParaRPr lang="en-US" sz="1800" dirty="0"/>
          </a:p>
          <a:p>
            <a:pPr>
              <a:lnSpc>
                <a:spcPct val="145000"/>
              </a:lnSpc>
            </a:pPr>
            <a:r>
              <a:rPr lang="ru-RU" sz="1800" dirty="0" err="1"/>
              <a:t>Кэвин</a:t>
            </a:r>
            <a:r>
              <a:rPr lang="ru-RU" sz="1800" dirty="0"/>
              <a:t> </a:t>
            </a:r>
            <a:r>
              <a:rPr lang="ru-RU" sz="1800" dirty="0" err="1"/>
              <a:t>Мэрфи</a:t>
            </a:r>
            <a:r>
              <a:rPr lang="ru-RU" sz="1800" dirty="0"/>
              <a:t>. Вероятностное машинное обучение: Введение</a:t>
            </a:r>
            <a:endParaRPr lang="en-US" sz="1800" dirty="0"/>
          </a:p>
          <a:p>
            <a:pPr>
              <a:lnSpc>
                <a:spcPct val="145000"/>
              </a:lnSpc>
            </a:pPr>
            <a:r>
              <a:rPr lang="ru-RU" sz="1800" b="0" i="0" u="none" strike="noStrike" dirty="0" err="1">
                <a:solidFill>
                  <a:srgbClr val="000000"/>
                </a:solidFill>
                <a:effectLst/>
                <a:latin typeface="-apple-system"/>
              </a:rPr>
              <a:t>Джоэл</a:t>
            </a:r>
            <a:r>
              <a:rPr lang="ru-RU" sz="1800" b="0" i="0" u="none" strike="noStrike" dirty="0">
                <a:solidFill>
                  <a:srgbClr val="000000"/>
                </a:solidFill>
                <a:effectLst/>
                <a:latin typeface="-apple-system"/>
              </a:rPr>
              <a:t> </a:t>
            </a:r>
            <a:r>
              <a:rPr lang="ru-RU" sz="1800" b="0" i="0" u="none" strike="noStrike" dirty="0" err="1">
                <a:solidFill>
                  <a:srgbClr val="000000"/>
                </a:solidFill>
                <a:effectLst/>
                <a:latin typeface="-apple-system"/>
              </a:rPr>
              <a:t>Грас</a:t>
            </a:r>
            <a:r>
              <a:rPr lang="en-US" sz="1800" b="0" i="0" u="none" strike="noStrike" dirty="0">
                <a:solidFill>
                  <a:srgbClr val="000000"/>
                </a:solidFill>
                <a:effectLst/>
                <a:latin typeface="-apple-system"/>
              </a:rPr>
              <a:t>.</a:t>
            </a:r>
            <a:r>
              <a:rPr lang="ru-RU" sz="1800" b="0" i="0" u="none" strike="noStrike" dirty="0">
                <a:solidFill>
                  <a:srgbClr val="000000"/>
                </a:solidFill>
                <a:effectLst/>
                <a:latin typeface="-apple-system"/>
              </a:rPr>
              <a:t> </a:t>
            </a:r>
            <a:r>
              <a:rPr lang="en" sz="1800" b="0" i="0" u="none" strike="noStrike" dirty="0">
                <a:solidFill>
                  <a:srgbClr val="000000"/>
                </a:solidFill>
                <a:effectLst/>
                <a:latin typeface="-apple-system"/>
              </a:rPr>
              <a:t>Data science. </a:t>
            </a:r>
            <a:r>
              <a:rPr lang="ru-RU" sz="1800" b="0" i="0" u="none" strike="noStrike" dirty="0">
                <a:solidFill>
                  <a:srgbClr val="000000"/>
                </a:solidFill>
                <a:effectLst/>
                <a:latin typeface="-apple-system"/>
              </a:rPr>
              <a:t>Наука о данных с нуля</a:t>
            </a:r>
          </a:p>
          <a:p>
            <a:pPr>
              <a:lnSpc>
                <a:spcPct val="145000"/>
              </a:lnSpc>
            </a:pPr>
            <a:r>
              <a:rPr lang="ru-RU" sz="1800" dirty="0"/>
              <a:t>Машинное обучение (курс лекций, </a:t>
            </a:r>
            <a:r>
              <a:rPr lang="ru-RU" sz="1800" dirty="0" err="1"/>
              <a:t>К.В.Воронцов</a:t>
            </a:r>
            <a:r>
              <a:rPr lang="ru-RU" sz="1800" dirty="0"/>
              <a:t>)</a:t>
            </a:r>
          </a:p>
          <a:p>
            <a:pPr>
              <a:lnSpc>
                <a:spcPct val="145000"/>
              </a:lnSpc>
            </a:pPr>
            <a:r>
              <a:rPr lang="ru-RU" sz="1800" dirty="0"/>
              <a:t>Машинное обучение и анализ данных (курс лекций, </a:t>
            </a:r>
            <a:r>
              <a:rPr lang="ru-RU" sz="1800" dirty="0" err="1"/>
              <a:t>А.Г.Дьяконов</a:t>
            </a:r>
            <a:r>
              <a:rPr lang="ru-RU" sz="1800" dirty="0"/>
              <a:t>)</a:t>
            </a:r>
          </a:p>
          <a:p>
            <a:pPr>
              <a:lnSpc>
                <a:spcPct val="145000"/>
              </a:lnSpc>
            </a:pPr>
            <a:r>
              <a:rPr lang="ru-RU" sz="1800" dirty="0"/>
              <a:t>Стюарт Рассел, Питер </a:t>
            </a:r>
            <a:r>
              <a:rPr lang="ru-RU" sz="1800" dirty="0" err="1"/>
              <a:t>Норвиг</a:t>
            </a:r>
            <a:r>
              <a:rPr lang="ru-RU" sz="1800" dirty="0"/>
              <a:t>. Искусственный интеллект: современный подход (AIMA-2)</a:t>
            </a:r>
          </a:p>
          <a:p>
            <a:pPr>
              <a:lnSpc>
                <a:spcPct val="145000"/>
              </a:lnSpc>
            </a:pPr>
            <a:r>
              <a:rPr lang="ru-RU" sz="1800" dirty="0"/>
              <a:t>Судаков В.А., Титов Ю.П. Методы искусственного интеллекта в информационных системах: Учебник — М.: МИРЭА, 2024.</a:t>
            </a:r>
          </a:p>
          <a:p>
            <a:pPr>
              <a:lnSpc>
                <a:spcPct val="145000"/>
              </a:lnSpc>
            </a:pPr>
            <a:r>
              <a:rPr lang="ru-RU" sz="1800" dirty="0" err="1"/>
              <a:t>Саттон</a:t>
            </a:r>
            <a:r>
              <a:rPr lang="ru-RU" sz="1800" dirty="0"/>
              <a:t> Ричард С., </a:t>
            </a:r>
            <a:r>
              <a:rPr lang="ru-RU" sz="1800" dirty="0" err="1"/>
              <a:t>Барто</a:t>
            </a:r>
            <a:r>
              <a:rPr lang="ru-RU" sz="1800" dirty="0"/>
              <a:t> Эндрю Г. Обучение с подкреплением</a:t>
            </a:r>
          </a:p>
          <a:p>
            <a:pPr>
              <a:lnSpc>
                <a:spcPct val="145000"/>
              </a:lnSpc>
            </a:pPr>
            <a:r>
              <a:rPr lang="en" sz="1800" dirty="0">
                <a:hlinkClick r:id="rId2"/>
              </a:rPr>
              <a:t>https://github.com/sudakov/ai-lab</a:t>
            </a:r>
            <a:endParaRPr lang="en-US" sz="1800" dirty="0"/>
          </a:p>
          <a:p>
            <a:pPr>
              <a:lnSpc>
                <a:spcPct val="145000"/>
              </a:lnSpc>
            </a:pPr>
            <a:r>
              <a:rPr lang="en" sz="1800" dirty="0">
                <a:hlinkClick r:id="rId3"/>
              </a:rPr>
              <a:t>https://github.com/sudakov/math-for-ds/tree/main/Bayes</a:t>
            </a:r>
            <a:endParaRPr lang="en-US" sz="1800" dirty="0"/>
          </a:p>
          <a:p>
            <a:pPr>
              <a:lnSpc>
                <a:spcPct val="145000"/>
              </a:lnSpc>
            </a:pPr>
            <a:endParaRPr lang="ru-RU" sz="1800" dirty="0"/>
          </a:p>
        </p:txBody>
      </p:sp>
      <p:sp>
        <p:nvSpPr>
          <p:cNvPr id="4" name="Номер слайда 3"/>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114738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55F7A7-CFAE-C643-B5FA-4DA707EA9DCD}"/>
              </a:ext>
            </a:extLst>
          </p:cNvPr>
          <p:cNvSpPr>
            <a:spLocks noGrp="1"/>
          </p:cNvSpPr>
          <p:nvPr>
            <p:ph type="title"/>
          </p:nvPr>
        </p:nvSpPr>
        <p:spPr/>
        <p:txBody>
          <a:bodyPr>
            <a:normAutofit/>
          </a:bodyPr>
          <a:lstStyle/>
          <a:p>
            <a:r>
              <a:rPr lang="ru-RU" dirty="0"/>
              <a:t>Результаты для полинома 𝑀=9</a:t>
            </a:r>
          </a:p>
        </p:txBody>
      </p:sp>
      <p:sp>
        <p:nvSpPr>
          <p:cNvPr id="4" name="Номер слайда 3">
            <a:extLst>
              <a:ext uri="{FF2B5EF4-FFF2-40B4-BE49-F238E27FC236}">
                <a16:creationId xmlns:a16="http://schemas.microsoft.com/office/drawing/2014/main" id="{23D1ED79-0D99-CC49-9806-D66CA82D0E42}"/>
              </a:ext>
            </a:extLst>
          </p:cNvPr>
          <p:cNvSpPr>
            <a:spLocks noGrp="1"/>
          </p:cNvSpPr>
          <p:nvPr>
            <p:ph type="sldNum" sz="quarter" idx="12"/>
          </p:nvPr>
        </p:nvSpPr>
        <p:spPr/>
        <p:txBody>
          <a:bodyPr/>
          <a:lstStyle/>
          <a:p>
            <a:fld id="{38237106-F2ED-405E-BC33-CC3CF426205F}" type="slidenum">
              <a:rPr lang="en-US" smtClean="0"/>
              <a:pPr/>
              <a:t>30</a:t>
            </a:fld>
            <a:endParaRPr lang="en-US"/>
          </a:p>
        </p:txBody>
      </p:sp>
      <p:pic>
        <p:nvPicPr>
          <p:cNvPr id="5" name="Picture" descr="png">
            <a:extLst>
              <a:ext uri="{FF2B5EF4-FFF2-40B4-BE49-F238E27FC236}">
                <a16:creationId xmlns:a16="http://schemas.microsoft.com/office/drawing/2014/main" id="{80FC0D8A-2070-4244-BEC5-8E774B967E90}"/>
              </a:ext>
            </a:extLst>
          </p:cNvPr>
          <p:cNvPicPr/>
          <p:nvPr/>
        </p:nvPicPr>
        <p:blipFill>
          <a:blip r:embed="rId2"/>
          <a:stretch>
            <a:fillRect/>
          </a:stretch>
        </p:blipFill>
        <p:spPr bwMode="auto">
          <a:xfrm>
            <a:off x="1" y="1478404"/>
            <a:ext cx="9144000" cy="4181615"/>
          </a:xfrm>
          <a:prstGeom prst="rect">
            <a:avLst/>
          </a:prstGeom>
          <a:noFill/>
          <a:ln w="9525">
            <a:noFill/>
            <a:headEnd/>
            <a:tailEnd/>
          </a:ln>
        </p:spPr>
      </p:pic>
    </p:spTree>
    <p:extLst>
      <p:ext uri="{BB962C8B-B14F-4D97-AF65-F5344CB8AC3E}">
        <p14:creationId xmlns:p14="http://schemas.microsoft.com/office/powerpoint/2010/main" val="97457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99B386-0B1B-0641-88EC-1B831D1092E3}"/>
              </a:ext>
            </a:extLst>
          </p:cNvPr>
          <p:cNvSpPr>
            <a:spLocks noGrp="1"/>
          </p:cNvSpPr>
          <p:nvPr>
            <p:ph type="title"/>
          </p:nvPr>
        </p:nvSpPr>
        <p:spPr/>
        <p:txBody>
          <a:bodyPr/>
          <a:lstStyle/>
          <a:p>
            <a:r>
              <a:rPr lang="ru-RU" dirty="0"/>
              <a:t>Таблица коэффициентов</a:t>
            </a:r>
          </a:p>
        </p:txBody>
      </p:sp>
      <mc:AlternateContent xmlns:mc="http://schemas.openxmlformats.org/markup-compatibility/2006" xmlns:a14="http://schemas.microsoft.com/office/drawing/2010/main">
        <mc:Choice Requires="a14">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=−18</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=0</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−135.04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−2.14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−0.46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3206.76</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81,88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−29215.92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−390.51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139594.34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578.12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−388863.80</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−31.48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652373.24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−49.12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−648124.69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−28.57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350721.94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540.17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−79556.29</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−255.65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0.35</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2366312"/>
                      </a:ext>
                    </a:extLst>
                  </a:tr>
                </a:tbl>
              </a:graphicData>
            </a:graphic>
          </p:graphicFrame>
        </mc:Choice>
        <mc:Fallback xmlns="">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2"/>
                          <a:stretch>
                            <a:fillRect l="-100617" t="-3125" r="-201852" b="-1012500"/>
                          </a:stretch>
                        </a:blipFill>
                      </a:tcPr>
                    </a:tc>
                    <a:tc>
                      <a:txBody>
                        <a:bodyPr/>
                        <a:lstStyle/>
                        <a:p>
                          <a:endParaRPr lang="ru-RU"/>
                        </a:p>
                      </a:txBody>
                      <a:tcPr marL="68580" marR="68580" marT="0" marB="0" anchor="ctr">
                        <a:blipFill>
                          <a:blip r:embed="rId2"/>
                          <a:stretch>
                            <a:fillRect l="-200617" t="-3125" r="-101852" b="-1012500"/>
                          </a:stretch>
                        </a:blipFill>
                      </a:tcPr>
                    </a:tc>
                    <a:tc>
                      <a:txBody>
                        <a:bodyPr/>
                        <a:lstStyle/>
                        <a:p>
                          <a:endParaRPr lang="ru-RU"/>
                        </a:p>
                      </a:txBody>
                      <a:tcPr marL="68580" marR="68580" marT="0" marB="0" anchor="ctr">
                        <a:blipFill>
                          <a:blip r:embed="rId2"/>
                          <a:stretch>
                            <a:fillRect l="-300617" t="-3125" r="-1852" b="-1012500"/>
                          </a:stretch>
                        </a:blipFill>
                      </a:tcP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0000" r="-201852" b="-881818"/>
                          </a:stretch>
                        </a:blipFill>
                      </a:tcPr>
                    </a:tc>
                    <a:tc>
                      <a:txBody>
                        <a:bodyPr/>
                        <a:lstStyle/>
                        <a:p>
                          <a:endParaRPr lang="ru-RU"/>
                        </a:p>
                      </a:txBody>
                      <a:tcPr marL="68580" marR="68580" marT="0" marB="0">
                        <a:blipFill>
                          <a:blip r:embed="rId2"/>
                          <a:stretch>
                            <a:fillRect l="-200617" t="-100000" r="-101852" b="-881818"/>
                          </a:stretch>
                        </a:blipFill>
                      </a:tcPr>
                    </a:tc>
                    <a:tc>
                      <a:txBody>
                        <a:bodyPr/>
                        <a:lstStyle/>
                        <a:p>
                          <a:endParaRPr lang="ru-RU"/>
                        </a:p>
                      </a:txBody>
                      <a:tcPr marL="68580" marR="68580" marT="0" marB="0">
                        <a:blipFill>
                          <a:blip r:embed="rId2"/>
                          <a:stretch>
                            <a:fillRect l="-300617" t="-100000" r="-1852" b="-881818"/>
                          </a:stretch>
                        </a:blipFill>
                      </a:tcPr>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206250" r="-201852" b="-809375"/>
                          </a:stretch>
                        </a:blipFill>
                      </a:tcPr>
                    </a:tc>
                    <a:tc>
                      <a:txBody>
                        <a:bodyPr/>
                        <a:lstStyle/>
                        <a:p>
                          <a:endParaRPr lang="ru-RU"/>
                        </a:p>
                      </a:txBody>
                      <a:tcPr marL="68580" marR="68580" marT="0" marB="0">
                        <a:blipFill>
                          <a:blip r:embed="rId2"/>
                          <a:stretch>
                            <a:fillRect l="-200617" t="-206250" r="-101852" b="-809375"/>
                          </a:stretch>
                        </a:blipFill>
                      </a:tcPr>
                    </a:tc>
                    <a:tc>
                      <a:txBody>
                        <a:bodyPr/>
                        <a:lstStyle/>
                        <a:p>
                          <a:endParaRPr lang="ru-RU"/>
                        </a:p>
                      </a:txBody>
                      <a:tcPr marL="68580" marR="68580" marT="0" marB="0">
                        <a:blipFill>
                          <a:blip r:embed="rId2"/>
                          <a:stretch>
                            <a:fillRect l="-300617" t="-206250" r="-1852" b="-809375"/>
                          </a:stretch>
                        </a:blipFill>
                      </a:tcPr>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306250" r="-201852" b="-709375"/>
                          </a:stretch>
                        </a:blipFill>
                      </a:tcPr>
                    </a:tc>
                    <a:tc>
                      <a:txBody>
                        <a:bodyPr/>
                        <a:lstStyle/>
                        <a:p>
                          <a:endParaRPr lang="ru-RU"/>
                        </a:p>
                      </a:txBody>
                      <a:tcPr marL="68580" marR="68580" marT="0" marB="0">
                        <a:blipFill>
                          <a:blip r:embed="rId2"/>
                          <a:stretch>
                            <a:fillRect l="-200617" t="-306250" r="-101852" b="-709375"/>
                          </a:stretch>
                        </a:blipFill>
                      </a:tcPr>
                    </a:tc>
                    <a:tc>
                      <a:txBody>
                        <a:bodyPr/>
                        <a:lstStyle/>
                        <a:p>
                          <a:endParaRPr lang="ru-RU"/>
                        </a:p>
                      </a:txBody>
                      <a:tcPr marL="68580" marR="68580" marT="0" marB="0">
                        <a:blipFill>
                          <a:blip r:embed="rId2"/>
                          <a:stretch>
                            <a:fillRect l="-300617" t="-306250" r="-1852" b="-709375"/>
                          </a:stretch>
                        </a:blipFill>
                      </a:tcPr>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06250" r="-201852" b="-609375"/>
                          </a:stretch>
                        </a:blipFill>
                      </a:tcPr>
                    </a:tc>
                    <a:tc>
                      <a:txBody>
                        <a:bodyPr/>
                        <a:lstStyle/>
                        <a:p>
                          <a:endParaRPr lang="ru-RU"/>
                        </a:p>
                      </a:txBody>
                      <a:tcPr marL="68580" marR="68580" marT="0" marB="0">
                        <a:blipFill>
                          <a:blip r:embed="rId2"/>
                          <a:stretch>
                            <a:fillRect l="-200617" t="-406250" r="-101852" b="-609375"/>
                          </a:stretch>
                        </a:blipFill>
                      </a:tcPr>
                    </a:tc>
                    <a:tc>
                      <a:txBody>
                        <a:bodyPr/>
                        <a:lstStyle/>
                        <a:p>
                          <a:endParaRPr lang="ru-RU"/>
                        </a:p>
                      </a:txBody>
                      <a:tcPr marL="68580" marR="68580" marT="0" marB="0">
                        <a:blipFill>
                          <a:blip r:embed="rId2"/>
                          <a:stretch>
                            <a:fillRect l="-300617" t="-406250" r="-1852" b="-609375"/>
                          </a:stretch>
                        </a:blipFill>
                      </a:tcPr>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90909" r="-201852" b="-490909"/>
                          </a:stretch>
                        </a:blipFill>
                      </a:tcPr>
                    </a:tc>
                    <a:tc>
                      <a:txBody>
                        <a:bodyPr/>
                        <a:lstStyle/>
                        <a:p>
                          <a:endParaRPr lang="ru-RU"/>
                        </a:p>
                      </a:txBody>
                      <a:tcPr marL="68580" marR="68580" marT="0" marB="0">
                        <a:blipFill>
                          <a:blip r:embed="rId2"/>
                          <a:stretch>
                            <a:fillRect l="-200617" t="-490909" r="-101852" b="-490909"/>
                          </a:stretch>
                        </a:blipFill>
                      </a:tcPr>
                    </a:tc>
                    <a:tc>
                      <a:txBody>
                        <a:bodyPr/>
                        <a:lstStyle/>
                        <a:p>
                          <a:endParaRPr lang="ru-RU"/>
                        </a:p>
                      </a:txBody>
                      <a:tcPr marL="68580" marR="68580" marT="0" marB="0">
                        <a:blipFill>
                          <a:blip r:embed="rId2"/>
                          <a:stretch>
                            <a:fillRect l="-300617" t="-490909" r="-1852" b="-490909"/>
                          </a:stretch>
                        </a:blipFill>
                      </a:tcPr>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609375" r="-201852" b="-406250"/>
                          </a:stretch>
                        </a:blipFill>
                      </a:tcPr>
                    </a:tc>
                    <a:tc>
                      <a:txBody>
                        <a:bodyPr/>
                        <a:lstStyle/>
                        <a:p>
                          <a:endParaRPr lang="ru-RU"/>
                        </a:p>
                      </a:txBody>
                      <a:tcPr marL="68580" marR="68580" marT="0" marB="0">
                        <a:blipFill>
                          <a:blip r:embed="rId2"/>
                          <a:stretch>
                            <a:fillRect l="-200617" t="-609375" r="-101852" b="-406250"/>
                          </a:stretch>
                        </a:blipFill>
                      </a:tcPr>
                    </a:tc>
                    <a:tc>
                      <a:txBody>
                        <a:bodyPr/>
                        <a:lstStyle/>
                        <a:p>
                          <a:endParaRPr lang="ru-RU"/>
                        </a:p>
                      </a:txBody>
                      <a:tcPr marL="68580" marR="68580" marT="0" marB="0">
                        <a:blipFill>
                          <a:blip r:embed="rId2"/>
                          <a:stretch>
                            <a:fillRect l="-300617" t="-609375" r="-1852" b="-406250"/>
                          </a:stretch>
                        </a:blipFill>
                      </a:tcPr>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709375" r="-201852" b="-306250"/>
                          </a:stretch>
                        </a:blipFill>
                      </a:tcPr>
                    </a:tc>
                    <a:tc>
                      <a:txBody>
                        <a:bodyPr/>
                        <a:lstStyle/>
                        <a:p>
                          <a:endParaRPr lang="ru-RU"/>
                        </a:p>
                      </a:txBody>
                      <a:tcPr marL="68580" marR="68580" marT="0" marB="0">
                        <a:blipFill>
                          <a:blip r:embed="rId2"/>
                          <a:stretch>
                            <a:fillRect l="-200617" t="-709375" r="-101852" b="-306250"/>
                          </a:stretch>
                        </a:blipFill>
                      </a:tcPr>
                    </a:tc>
                    <a:tc>
                      <a:txBody>
                        <a:bodyPr/>
                        <a:lstStyle/>
                        <a:p>
                          <a:endParaRPr lang="ru-RU"/>
                        </a:p>
                      </a:txBody>
                      <a:tcPr marL="68580" marR="68580" marT="0" marB="0">
                        <a:blipFill>
                          <a:blip r:embed="rId2"/>
                          <a:stretch>
                            <a:fillRect l="-300617" t="-709375" r="-1852" b="-306250"/>
                          </a:stretch>
                        </a:blipFill>
                      </a:tcPr>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09375" r="-201852" b="-206250"/>
                          </a:stretch>
                        </a:blipFill>
                      </a:tcPr>
                    </a:tc>
                    <a:tc>
                      <a:txBody>
                        <a:bodyPr/>
                        <a:lstStyle/>
                        <a:p>
                          <a:endParaRPr lang="ru-RU"/>
                        </a:p>
                      </a:txBody>
                      <a:tcPr marL="68580" marR="68580" marT="0" marB="0">
                        <a:blipFill>
                          <a:blip r:embed="rId2"/>
                          <a:stretch>
                            <a:fillRect l="-200617" t="-809375" r="-101852" b="-206250"/>
                          </a:stretch>
                        </a:blipFill>
                      </a:tcPr>
                    </a:tc>
                    <a:tc>
                      <a:txBody>
                        <a:bodyPr/>
                        <a:lstStyle/>
                        <a:p>
                          <a:endParaRPr lang="ru-RU"/>
                        </a:p>
                      </a:txBody>
                      <a:tcPr marL="68580" marR="68580" marT="0" marB="0">
                        <a:blipFill>
                          <a:blip r:embed="rId2"/>
                          <a:stretch>
                            <a:fillRect l="-300617" t="-809375" r="-1852" b="-206250"/>
                          </a:stretch>
                        </a:blipFill>
                      </a:tcPr>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81818" r="-201852" b="-100000"/>
                          </a:stretch>
                        </a:blipFill>
                      </a:tcPr>
                    </a:tc>
                    <a:tc>
                      <a:txBody>
                        <a:bodyPr/>
                        <a:lstStyle/>
                        <a:p>
                          <a:endParaRPr lang="ru-RU"/>
                        </a:p>
                      </a:txBody>
                      <a:tcPr marL="68580" marR="68580" marT="0" marB="0">
                        <a:blipFill>
                          <a:blip r:embed="rId2"/>
                          <a:stretch>
                            <a:fillRect l="-200617" t="-881818" r="-101852" b="-100000"/>
                          </a:stretch>
                        </a:blipFill>
                      </a:tcPr>
                    </a:tc>
                    <a:tc>
                      <a:txBody>
                        <a:bodyPr/>
                        <a:lstStyle/>
                        <a:p>
                          <a:endParaRPr lang="ru-RU"/>
                        </a:p>
                      </a:txBody>
                      <a:tcPr marL="68580" marR="68580" marT="0" marB="0">
                        <a:blipFill>
                          <a:blip r:embed="rId2"/>
                          <a:stretch>
                            <a:fillRect l="-300617" t="-881818" r="-1852" b="-100000"/>
                          </a:stretch>
                        </a:blipFill>
                      </a:tcPr>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12500" r="-201852" b="-3125"/>
                          </a:stretch>
                        </a:blipFill>
                      </a:tcPr>
                    </a:tc>
                    <a:tc>
                      <a:txBody>
                        <a:bodyPr/>
                        <a:lstStyle/>
                        <a:p>
                          <a:endParaRPr lang="ru-RU"/>
                        </a:p>
                      </a:txBody>
                      <a:tcPr marL="68580" marR="68580" marT="0" marB="0">
                        <a:blipFill>
                          <a:blip r:embed="rId2"/>
                          <a:stretch>
                            <a:fillRect l="-200617" t="-1012500" r="-101852" b="-3125"/>
                          </a:stretch>
                        </a:blipFill>
                      </a:tcPr>
                    </a:tc>
                    <a:tc>
                      <a:txBody>
                        <a:bodyPr/>
                        <a:lstStyle/>
                        <a:p>
                          <a:endParaRPr lang="ru-RU"/>
                        </a:p>
                      </a:txBody>
                      <a:tcPr marL="68580" marR="68580" marT="0" marB="0">
                        <a:blipFill>
                          <a:blip r:embed="rId2"/>
                          <a:stretch>
                            <a:fillRect l="-300617" t="-1012500" r="-1852" b="-3125"/>
                          </a:stretch>
                        </a:blipFill>
                      </a:tcPr>
                    </a:tc>
                    <a:extLst>
                      <a:ext uri="{0D108BD9-81ED-4DB2-BD59-A6C34878D82A}">
                        <a16:rowId xmlns:a16="http://schemas.microsoft.com/office/drawing/2014/main" val="3052366312"/>
                      </a:ext>
                    </a:extLst>
                  </a:tr>
                </a:tbl>
              </a:graphicData>
            </a:graphic>
          </p:graphicFrame>
        </mc:Fallback>
      </mc:AlternateContent>
      <p:sp>
        <p:nvSpPr>
          <p:cNvPr id="4" name="Номер слайда 3">
            <a:extLst>
              <a:ext uri="{FF2B5EF4-FFF2-40B4-BE49-F238E27FC236}">
                <a16:creationId xmlns:a16="http://schemas.microsoft.com/office/drawing/2014/main" id="{3218F98C-A14F-484A-8F7E-8A0299EF6E2C}"/>
              </a:ext>
            </a:extLst>
          </p:cNvPr>
          <p:cNvSpPr>
            <a:spLocks noGrp="1"/>
          </p:cNvSpPr>
          <p:nvPr>
            <p:ph type="sldNum" sz="quarter" idx="12"/>
          </p:nvPr>
        </p:nvSpPr>
        <p:spPr/>
        <p:txBody>
          <a:bodyPr/>
          <a:lstStyle/>
          <a:p>
            <a:fld id="{38237106-F2ED-405E-BC33-CC3CF426205F}" type="slidenum">
              <a:rPr lang="en-US" smtClean="0"/>
              <a:pPr/>
              <a:t>31</a:t>
            </a:fld>
            <a:endParaRPr lang="en-US"/>
          </a:p>
        </p:txBody>
      </p:sp>
    </p:spTree>
    <p:extLst>
      <p:ext uri="{BB962C8B-B14F-4D97-AF65-F5344CB8AC3E}">
        <p14:creationId xmlns:p14="http://schemas.microsoft.com/office/powerpoint/2010/main" val="1680436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16790CAF-D715-C844-8CE7-6DDD99900D9E}"/>
                  </a:ext>
                </a:extLst>
              </p:cNvPr>
              <p:cNvSpPr>
                <a:spLocks noGrp="1"/>
              </p:cNvSpPr>
              <p:nvPr>
                <p:ph type="title"/>
              </p:nvPr>
            </p:nvSpPr>
            <p:spPr/>
            <p:txBody>
              <a:bodyPr>
                <a:normAutofit/>
              </a:bodyPr>
              <a:lstStyle/>
              <a:p>
                <a:r>
                  <a:rPr lang="ru-RU" sz="1800" dirty="0">
                    <a:effectLst/>
                    <a:latin typeface="Fd2260317-Identity-H"/>
                  </a:rPr>
                  <a:t>График среднеквадратической ошибки в зависимости от l</a:t>
                </a:r>
                <a14:m>
                  <m:oMath xmlns:m="http://schemas.openxmlformats.org/officeDocument/2006/math">
                    <m:r>
                      <m:rPr>
                        <m:sty m:val="p"/>
                      </m:rPr>
                      <a:rPr lang="ru-RU" sz="1800" smtClean="0">
                        <a:effectLst/>
                        <a:latin typeface="Cambria Math" panose="02040503050406030204" pitchFamily="18" charset="0"/>
                      </a:rPr>
                      <m:t>n</m:t>
                    </m:r>
                    <m:r>
                      <a:rPr lang="ru-RU" sz="1800" smtClean="0">
                        <a:effectLst/>
                        <a:latin typeface="Cambria Math" panose="02040503050406030204" pitchFamily="18" charset="0"/>
                      </a:rPr>
                      <m:t>𝜆</m:t>
                    </m:r>
                    <m:r>
                      <a:rPr lang="ru-RU" sz="1800" i="1">
                        <a:effectLst/>
                        <a:latin typeface="Cambria Math" panose="02040503050406030204" pitchFamily="18" charset="0"/>
                      </a:rPr>
                      <m:t> </m:t>
                    </m:r>
                  </m:oMath>
                </a14:m>
                <a:r>
                  <a:rPr lang="ru-RU" sz="1800" dirty="0">
                    <a:effectLst/>
                    <a:latin typeface="Fd2260317-Identity-H"/>
                  </a:rPr>
                  <a:t>для полинома степени </a:t>
                </a:r>
                <a:r>
                  <a:rPr lang="ru-RU" sz="1800" dirty="0">
                    <a:effectLst/>
                    <a:latin typeface="Fd2558668-Identity-H"/>
                  </a:rPr>
                  <a:t>М </a:t>
                </a:r>
                <a:r>
                  <a:rPr lang="ru-RU" sz="1800" dirty="0">
                    <a:effectLst/>
                    <a:latin typeface="Fd2532549-Identity-H"/>
                  </a:rPr>
                  <a:t>= </a:t>
                </a:r>
                <a:r>
                  <a:rPr lang="ru-RU" sz="1800" dirty="0">
                    <a:effectLst/>
                    <a:latin typeface="Fd2558668-Identity-H"/>
                  </a:rPr>
                  <a:t>9 </a:t>
                </a:r>
                <a:endParaRPr lang="ru-RU" dirty="0"/>
              </a:p>
            </p:txBody>
          </p:sp>
        </mc:Choice>
        <mc:Fallback xmlns="">
          <p:sp>
            <p:nvSpPr>
              <p:cNvPr id="2" name="Заголовок 1">
                <a:extLst>
                  <a:ext uri="{FF2B5EF4-FFF2-40B4-BE49-F238E27FC236}">
                    <a16:creationId xmlns:a16="http://schemas.microsoft.com/office/drawing/2014/main" id="{16790CAF-D715-C844-8CE7-6DDD99900D9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ru-RU">
                    <a:noFill/>
                  </a:rPr>
                  <a:t> </a:t>
                </a:r>
              </a:p>
            </p:txBody>
          </p:sp>
        </mc:Fallback>
      </mc:AlternateContent>
      <p:pic>
        <p:nvPicPr>
          <p:cNvPr id="5" name="Объект 4">
            <a:extLst>
              <a:ext uri="{FF2B5EF4-FFF2-40B4-BE49-F238E27FC236}">
                <a16:creationId xmlns:a16="http://schemas.microsoft.com/office/drawing/2014/main" id="{C86A1EF8-0F6E-9547-9357-F543A0E536DC}"/>
              </a:ext>
            </a:extLst>
          </p:cNvPr>
          <p:cNvPicPr>
            <a:picLocks noGrp="1" noChangeAspect="1"/>
          </p:cNvPicPr>
          <p:nvPr>
            <p:ph idx="1"/>
          </p:nvPr>
        </p:nvPicPr>
        <p:blipFill>
          <a:blip r:embed="rId4"/>
          <a:stretch>
            <a:fillRect/>
          </a:stretch>
        </p:blipFill>
        <p:spPr>
          <a:xfrm>
            <a:off x="1761040" y="1585973"/>
            <a:ext cx="5785654" cy="4318868"/>
          </a:xfrm>
          <a:prstGeom prst="rect">
            <a:avLst/>
          </a:prstGeom>
        </p:spPr>
      </p:pic>
      <p:sp>
        <p:nvSpPr>
          <p:cNvPr id="4" name="Номер слайда 3">
            <a:extLst>
              <a:ext uri="{FF2B5EF4-FFF2-40B4-BE49-F238E27FC236}">
                <a16:creationId xmlns:a16="http://schemas.microsoft.com/office/drawing/2014/main" id="{92568A38-57C5-F945-8C3C-9A225D228470}"/>
              </a:ext>
            </a:extLst>
          </p:cNvPr>
          <p:cNvSpPr>
            <a:spLocks noGrp="1"/>
          </p:cNvSpPr>
          <p:nvPr>
            <p:ph type="sldNum" sz="quarter" idx="12"/>
          </p:nvPr>
        </p:nvSpPr>
        <p:spPr/>
        <p:txBody>
          <a:bodyPr/>
          <a:lstStyle/>
          <a:p>
            <a:fld id="{38237106-F2ED-405E-BC33-CC3CF426205F}" type="slidenum">
              <a:rPr lang="en-US" smtClean="0"/>
              <a:pPr/>
              <a:t>32</a:t>
            </a:fld>
            <a:endParaRPr lang="en-US"/>
          </a:p>
        </p:txBody>
      </p:sp>
    </p:spTree>
    <p:extLst>
      <p:ext uri="{BB962C8B-B14F-4D97-AF65-F5344CB8AC3E}">
        <p14:creationId xmlns:p14="http://schemas.microsoft.com/office/powerpoint/2010/main" val="1062628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495BEF-D65E-6B4E-9989-2AC5CCC22F55}"/>
              </a:ext>
            </a:extLst>
          </p:cNvPr>
          <p:cNvSpPr>
            <a:spLocks noGrp="1"/>
          </p:cNvSpPr>
          <p:nvPr>
            <p:ph type="title"/>
          </p:nvPr>
        </p:nvSpPr>
        <p:spPr/>
        <p:txBody>
          <a:bodyPr/>
          <a:lstStyle/>
          <a:p>
            <a:r>
              <a:rPr lang="ru-RU" dirty="0"/>
              <a:t>Теорема Байеса</a:t>
            </a:r>
            <a:r>
              <a:rPr lang="en-US" dirty="0"/>
              <a:t> </a:t>
            </a:r>
            <a:r>
              <a:rPr lang="ru-RU" dirty="0"/>
              <a:t>в </a:t>
            </a:r>
            <a:r>
              <a:rPr lang="ru-RU" dirty="0" err="1"/>
              <a:t>M</a:t>
            </a:r>
            <a:r>
              <a:rPr lang="en-US" dirty="0"/>
              <a:t>L</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FB971F6-496A-2746-836D-AA4D4BDC3098}"/>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Пусть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параметры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данные. Теорема Байеса задаётся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likelihood</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prior</m:t>
                          </m:r>
                        </m:num>
                        <m:den>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evidence</m:t>
                          </m:r>
                        </m:den>
                      </m:f>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Частотная парадигма обычно количественно оценивает свойства величин, определяемых данными, в свете фиксированных параметров модели, тогда как байесовская парадигма обычно количественно оценивает свойства неизвестных параметров модели в свете наблюдаемых данных.</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smtClean="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likelihood</m:t>
                      </m:r>
                      <m:r>
                        <a:rPr lang="ru-RU" sz="1800" i="1">
                          <a:latin typeface="Cambria Math" panose="02040503050406030204" pitchFamily="18" charset="0"/>
                          <a:ea typeface="Aptos" panose="020B0004020202020204" pitchFamily="34" charset="0"/>
                          <a:cs typeface="Times New Roman" panose="02020603050405020304" pitchFamily="18" charset="0"/>
                        </a:rPr>
                        <m:t> </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prior</m:t>
                      </m:r>
                    </m:oMath>
                  </m:oMathPara>
                </a14:m>
                <a:endParaRPr lang="en-US" sz="1800" dirty="0">
                  <a:solidFill>
                    <a:srgbClr val="FF0000"/>
                  </a:solidFill>
                  <a:latin typeface="Fd1785535-Identity-H"/>
                </a:endParaRPr>
              </a:p>
              <a:p>
                <a:pPr marL="0" indent="0">
                  <a:spcBef>
                    <a:spcPts val="900"/>
                  </a:spcBef>
                  <a:spcAft>
                    <a:spcPts val="900"/>
                  </a:spcAft>
                  <a:buNone/>
                </a:pP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oMath>
                </a14:m>
                <a:r>
                  <a:rPr lang="ru-RU" sz="1800" dirty="0">
                    <a:solidFill>
                      <a:srgbClr val="FF0000"/>
                    </a:solidFill>
                    <a:latin typeface="Fd1785535-Identity-H"/>
                  </a:rPr>
                  <a:t> </a:t>
                </a:r>
                <a:r>
                  <a:rPr lang="ru-RU" sz="1800" dirty="0">
                    <a:latin typeface="Fd1785535-Identity-H"/>
                  </a:rPr>
                  <a:t>можно найти из условия: </a:t>
                </a:r>
                <a14:m>
                  <m:oMath xmlns:m="http://schemas.openxmlformats.org/officeDocument/2006/math">
                    <m:nary>
                      <m:naryPr>
                        <m:limLoc m:val="undOvr"/>
                        <m:subHide m:val="on"/>
                        <m:supHide m:val="on"/>
                        <m:ctrlPr>
                          <a:rPr lang="ru-RU" sz="180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𝒟</m:t>
                            </m:r>
                          </m:e>
                        </m:d>
                        <m:r>
                          <a:rPr lang="en-US" sz="1800" i="1">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b="1" i="1" smtClean="0">
                            <a:latin typeface="Cambria Math" panose="02040503050406030204" pitchFamily="18" charset="0"/>
                            <a:ea typeface="Aptos" panose="020B0004020202020204" pitchFamily="34" charset="0"/>
                            <a:cs typeface="Times New Roman" panose="02020603050405020304" pitchFamily="18" charset="0"/>
                          </a:rPr>
                          <m:t>=</m:t>
                        </m:r>
                        <m:r>
                          <a:rPr lang="ru-RU" sz="1800" b="0" i="1" smtClean="0">
                            <a:latin typeface="Cambria Math" panose="02040503050406030204" pitchFamily="18" charset="0"/>
                            <a:ea typeface="Aptos" panose="020B0004020202020204" pitchFamily="34" charset="0"/>
                            <a:cs typeface="Times New Roman" panose="02020603050405020304" pitchFamily="18" charset="0"/>
                          </a:rPr>
                          <m:t>1</m:t>
                        </m:r>
                      </m:e>
                    </m:nary>
                    <m:r>
                      <a:rPr lang="ru-RU" sz="1800" b="0" i="1" smtClean="0">
                        <a:effectLst/>
                        <a:latin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ru-RU" sz="1800" b="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𝒟</m:t>
                            </m:r>
                          </m:e>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e>
                    </m:nary>
                  </m:oMath>
                </a14:m>
                <a:endParaRPr lang="ru-RU" sz="1800" dirty="0">
                  <a:solidFill>
                    <a:srgbClr val="FF0000"/>
                  </a:solidFill>
                  <a:latin typeface="Fd1785535-Identity-H"/>
                </a:endParaRPr>
              </a:p>
            </p:txBody>
          </p:sp>
        </mc:Choice>
        <mc:Fallback xmlns="">
          <p:sp>
            <p:nvSpPr>
              <p:cNvPr id="3" name="Объект 2">
                <a:extLst>
                  <a:ext uri="{FF2B5EF4-FFF2-40B4-BE49-F238E27FC236}">
                    <a16:creationId xmlns:a16="http://schemas.microsoft.com/office/drawing/2014/main" id="{CFB971F6-496A-2746-836D-AA4D4BDC3098}"/>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D00B58-C983-2A42-8DB3-3B0A16524452}"/>
              </a:ext>
            </a:extLst>
          </p:cNvPr>
          <p:cNvSpPr>
            <a:spLocks noGrp="1"/>
          </p:cNvSpPr>
          <p:nvPr>
            <p:ph type="sldNum" sz="quarter" idx="12"/>
          </p:nvPr>
        </p:nvSpPr>
        <p:spPr/>
        <p:txBody>
          <a:bodyPr/>
          <a:lstStyle/>
          <a:p>
            <a:fld id="{38237106-F2ED-405E-BC33-CC3CF426205F}" type="slidenum">
              <a:rPr lang="en-US" smtClean="0"/>
              <a:pPr/>
              <a:t>33</a:t>
            </a:fld>
            <a:endParaRPr lang="en-US"/>
          </a:p>
        </p:txBody>
      </p:sp>
    </p:spTree>
    <p:extLst>
      <p:ext uri="{BB962C8B-B14F-4D97-AF65-F5344CB8AC3E}">
        <p14:creationId xmlns:p14="http://schemas.microsoft.com/office/powerpoint/2010/main" val="677169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87AF81-968F-124B-B1E5-0BE0AE1CCB55}"/>
              </a:ext>
            </a:extLst>
          </p:cNvPr>
          <p:cNvSpPr>
            <a:spLocks noGrp="1"/>
          </p:cNvSpPr>
          <p:nvPr>
            <p:ph type="title"/>
          </p:nvPr>
        </p:nvSpPr>
        <p:spPr/>
        <p:txBody>
          <a:bodyPr/>
          <a:lstStyle/>
          <a:p>
            <a:r>
              <a:rPr lang="ru-RU" dirty="0"/>
              <a:t>Оценка правдоподобия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EEEF480-1B4B-3E41-90EF-E90636884C9D}"/>
                  </a:ext>
                </a:extLst>
              </p:cNvPr>
              <p:cNvSpPr>
                <a:spLocks noGrp="1"/>
              </p:cNvSpPr>
              <p:nvPr>
                <p:ph idx="1"/>
              </p:nvPr>
            </p:nvSpPr>
            <p:spPr/>
            <p:txBody>
              <a:bodyPr>
                <a:normAutofit fontScale="92500" lnSpcReduction="10000"/>
              </a:bodyPr>
              <a:lstStyle/>
              <a:p>
                <a:r>
                  <a:rPr lang="ru-RU" sz="1800" dirty="0">
                    <a:effectLst/>
                    <a:latin typeface="Fd1785535-Identity-H"/>
                  </a:rPr>
                  <a:t>Широко используемой частотной оценкой </a:t>
                </a: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Fd1785535-Identity-H"/>
                  </a:rPr>
                  <a:t>является </a:t>
                </a:r>
                <a:r>
                  <a:rPr lang="ru-RU" sz="1800" dirty="0">
                    <a:effectLst/>
                    <a:latin typeface="Fd2042035-Identity-H"/>
                  </a:rPr>
                  <a:t>оценка максимального правдоподобия, </a:t>
                </a:r>
                <a:r>
                  <a:rPr lang="ru-RU" sz="1800" dirty="0">
                    <a:effectLst/>
                    <a:latin typeface="Fd1785535-Identity-H"/>
                  </a:rPr>
                  <a:t>при котором значение </a:t>
                </a:r>
                <a14:m>
                  <m:oMath xmlns:m="http://schemas.openxmlformats.org/officeDocument/2006/math">
                    <m:r>
                      <a:rPr lang="ru-RU" sz="1800" b="1" i="1">
                        <a:latin typeface="Cambria Math" panose="02040503050406030204" pitchFamily="18" charset="0"/>
                        <a:ea typeface="Aptos" panose="020B0004020202020204" pitchFamily="34" charset="0"/>
                        <a:cs typeface="Times New Roman" panose="02020603050405020304" pitchFamily="18" charset="0"/>
                      </a:rPr>
                      <m:t>𝐰</m:t>
                    </m:r>
                  </m:oMath>
                </a14:m>
                <a:r>
                  <a:rPr lang="en" sz="1800" dirty="0">
                    <a:effectLst/>
                    <a:latin typeface="Fd1785535-Identity-H"/>
                  </a:rPr>
                  <a:t> </a:t>
                </a:r>
                <a:r>
                  <a:rPr lang="ru-RU" sz="1800" dirty="0">
                    <a:effectLst/>
                    <a:latin typeface="Fd1785535-Identity-H"/>
                  </a:rPr>
                  <a:t>максимизирует функцию правдоподо­бия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𝒟</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a:latin typeface="Cambria Math" panose="02040503050406030204" pitchFamily="18" charset="0"/>
                        <a:ea typeface="Aptos" panose="020B0004020202020204" pitchFamily="34" charset="0"/>
                        <a:cs typeface="Times New Roman" panose="02020603050405020304" pitchFamily="18" charset="0"/>
                      </a:rPr>
                      <m:t>)</m:t>
                    </m:r>
                  </m:oMath>
                </a14:m>
                <a:r>
                  <a:rPr lang="en" sz="1800" dirty="0">
                    <a:effectLst/>
                    <a:latin typeface="Fd1785535-Identity-H"/>
                  </a:rPr>
                  <a:t>. </a:t>
                </a:r>
                <a:r>
                  <a:rPr lang="ru-RU" sz="1800" dirty="0">
                    <a:effectLst/>
                    <a:latin typeface="Fd1785535-Identity-H"/>
                  </a:rPr>
                  <a:t>Это соответствует выбору значения </a:t>
                </a:r>
                <a:r>
                  <a:rPr lang="en" sz="1800" dirty="0">
                    <a:effectLst/>
                    <a:latin typeface="Fd1785535-Identity-H"/>
                  </a:rPr>
                  <a:t>w, </a:t>
                </a:r>
                <a:r>
                  <a:rPr lang="ru-RU" sz="1800" dirty="0">
                    <a:effectLst/>
                    <a:latin typeface="Fd1442277-Identity-H"/>
                  </a:rPr>
                  <a:t>для </a:t>
                </a:r>
                <a:r>
                  <a:rPr lang="ru-RU" sz="1800" dirty="0">
                    <a:effectLst/>
                    <a:latin typeface="Fd1785535-Identity-H"/>
                  </a:rPr>
                  <a:t>которого вероятность наблюдаемого набора данных </a:t>
                </a:r>
                <a:r>
                  <a:rPr lang="ru-RU" sz="1800" dirty="0" err="1">
                    <a:effectLst/>
                    <a:latin typeface="Fd1785535-Identity-H"/>
                  </a:rPr>
                  <a:t>максимизируется</a:t>
                </a:r>
                <a:r>
                  <a:rPr lang="ru-RU" sz="1800" dirty="0">
                    <a:effectLst/>
                    <a:latin typeface="Fd1785535-Identity-H"/>
                  </a:rPr>
                  <a:t>. В литературе по машинному обучению отрицательная логарифмическая функция правдоподобия называется </a:t>
                </a:r>
                <a:r>
                  <a:rPr lang="ru-RU" sz="1800" dirty="0">
                    <a:effectLst/>
                    <a:latin typeface="Fd2042035-Identity-H"/>
                  </a:rPr>
                  <a:t>функцией ошибок. </a:t>
                </a:r>
                <a:r>
                  <a:rPr lang="ru-RU" sz="1800" dirty="0">
                    <a:effectLst/>
                    <a:latin typeface="Fd1785535-Identity-H"/>
                  </a:rPr>
                  <a:t>Поскольку отрицательный логарифм является монотонно убывающей функцией, максимизация правдоподобия эквивалентна минимиза­</a:t>
                </a:r>
                <a:r>
                  <a:rPr lang="ru-RU" sz="1800" dirty="0">
                    <a:effectLst/>
                    <a:latin typeface="Fd837699-Identity-H"/>
                  </a:rPr>
                  <a:t>ции </a:t>
                </a:r>
                <a:r>
                  <a:rPr lang="ru-RU" sz="1800" dirty="0">
                    <a:effectLst/>
                    <a:latin typeface="Fd1785535-Identity-H"/>
                  </a:rPr>
                  <a:t>ошибки. </a:t>
                </a:r>
              </a:p>
              <a:p>
                <a:r>
                  <a:rPr lang="ru-RU" sz="1800" dirty="0">
                    <a:effectLst/>
                    <a:latin typeface="Fd1785535-Identity-H"/>
                  </a:rPr>
                  <a:t>Одним из подходов к определению частотной величины ошибки является </a:t>
                </a:r>
                <a:r>
                  <a:rPr lang="ru-RU" sz="1800" dirty="0" err="1">
                    <a:effectLst/>
                    <a:latin typeface="Fd2042035-Identity-H"/>
                  </a:rPr>
                  <a:t>бутстрэп</a:t>
                </a:r>
                <a:r>
                  <a:rPr lang="en" sz="1800" dirty="0">
                    <a:effectLst/>
                    <a:latin typeface="Fd2042035-Identity-H"/>
                  </a:rPr>
                  <a:t>, </a:t>
                </a:r>
                <a:r>
                  <a:rPr lang="ru-RU" sz="1800" dirty="0">
                    <a:effectLst/>
                    <a:latin typeface="Fd1785535-Identity-H"/>
                  </a:rPr>
                  <a:t>в котором несколько наборов данных создаются следующим образом. Предположим, наш исходный набор данных со­стоит из </a:t>
                </a:r>
                <a:r>
                  <a:rPr lang="en" sz="1800" i="1" dirty="0">
                    <a:effectLst/>
                    <a:latin typeface="Cambria Math" panose="02040503050406030204" pitchFamily="18" charset="0"/>
                    <a:ea typeface="Cambria Math" panose="02040503050406030204" pitchFamily="18" charset="0"/>
                  </a:rPr>
                  <a:t>N</a:t>
                </a:r>
                <a:r>
                  <a:rPr lang="ru-RU" sz="1800" dirty="0">
                    <a:effectLst/>
                    <a:latin typeface="Fd34424-Identity-H"/>
                  </a:rPr>
                  <a:t> </a:t>
                </a:r>
                <a:r>
                  <a:rPr lang="ru-RU" sz="1800" dirty="0">
                    <a:effectLst/>
                    <a:latin typeface="Fd1785535-Identity-H"/>
                  </a:rPr>
                  <a:t>точек данных </a:t>
                </a:r>
                <a:r>
                  <a:rPr lang="ru-RU" sz="1800" i="1" dirty="0">
                    <a:effectLst/>
                    <a:latin typeface="Cambria Math" panose="02040503050406030204" pitchFamily="18" charset="0"/>
                    <a:ea typeface="Cambria Math" panose="02040503050406030204" pitchFamily="18" charset="0"/>
                  </a:rPr>
                  <a:t>Х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х</a:t>
                </a:r>
                <a:r>
                  <a:rPr lang="ru-RU" sz="1800" i="1" baseline="-25000" dirty="0">
                    <a:effectLst/>
                    <a:latin typeface="Cambria Math" panose="02040503050406030204" pitchFamily="18" charset="0"/>
                    <a:ea typeface="Cambria Math" panose="02040503050406030204" pitchFamily="18" charset="0"/>
                  </a:rPr>
                  <a:t>1</a:t>
                </a:r>
                <a:r>
                  <a:rPr lang="ru-RU" sz="1800" i="1" dirty="0">
                    <a:effectLst/>
                    <a:latin typeface="Cambria Math" panose="02040503050406030204" pitchFamily="18" charset="0"/>
                    <a:ea typeface="Cambria Math" panose="02040503050406030204" pitchFamily="18" charset="0"/>
                  </a:rPr>
                  <a:t>,</a:t>
                </a:r>
                <a:r>
                  <a:rPr lang="ru-RU" sz="1800" i="1" dirty="0">
                    <a:latin typeface="Cambria Math" panose="02040503050406030204" pitchFamily="18" charset="0"/>
                    <a:ea typeface="Cambria Math" panose="02040503050406030204" pitchFamily="18" charset="0"/>
                  </a:rPr>
                  <a:t> …</a:t>
                </a:r>
                <a:r>
                  <a:rPr lang="ru-RU" sz="1800" i="1" dirty="0">
                    <a:effectLst/>
                    <a:latin typeface="Cambria Math" panose="02040503050406030204" pitchFamily="18" charset="0"/>
                    <a:ea typeface="Cambria Math" panose="02040503050406030204" pitchFamily="18" charset="0"/>
                  </a:rPr>
                  <a:t>, </a:t>
                </a:r>
                <a:r>
                  <a:rPr lang="en" sz="1800" i="1" dirty="0" err="1">
                    <a:effectLst/>
                    <a:latin typeface="Cambria Math" panose="02040503050406030204" pitchFamily="18" charset="0"/>
                    <a:ea typeface="Cambria Math" panose="02040503050406030204" pitchFamily="18" charset="0"/>
                  </a:rPr>
                  <a:t>x</a:t>
                </a:r>
                <a:r>
                  <a:rPr lang="en" sz="1800" i="1" baseline="-25000" dirty="0" err="1">
                    <a:effectLst/>
                    <a:latin typeface="Cambria Math" panose="02040503050406030204" pitchFamily="18" charset="0"/>
                    <a:ea typeface="Cambria Math" panose="02040503050406030204" pitchFamily="18" charset="0"/>
                  </a:rPr>
                  <a:t>N</a:t>
                </a:r>
                <a:r>
                  <a:rPr lang="en" sz="1800" dirty="0">
                    <a:effectLst/>
                    <a:latin typeface="Cambria Math" panose="02040503050406030204" pitchFamily="18" charset="0"/>
                    <a:ea typeface="Cambria Math" panose="02040503050406030204" pitchFamily="18" charset="0"/>
                  </a:rPr>
                  <a:t>}</a:t>
                </a:r>
                <a:r>
                  <a:rPr lang="en" sz="1800" dirty="0">
                    <a:effectLst/>
                    <a:latin typeface="Fd1785535-Identity-H"/>
                  </a:rPr>
                  <a:t>· </a:t>
                </a:r>
                <a:r>
                  <a:rPr lang="ru-RU" sz="1800" dirty="0">
                    <a:effectLst/>
                    <a:latin typeface="Fd1785535-Identity-H"/>
                  </a:rPr>
                  <a:t>Мы можем создать новый набор дан­ных </a:t>
                </a:r>
                <a:r>
                  <a:rPr lang="ru-RU" sz="1800" i="1" dirty="0">
                    <a:effectLst/>
                    <a:latin typeface="Cambria Math" panose="02040503050406030204" pitchFamily="18" charset="0"/>
                    <a:ea typeface="Cambria Math" panose="02040503050406030204" pitchFamily="18" charset="0"/>
                  </a:rPr>
                  <a:t>Х</a:t>
                </a:r>
                <a:r>
                  <a:rPr lang="en-US" sz="1800" dirty="0" err="1">
                    <a:latin typeface="Fd2561963-Identity-H"/>
                  </a:rPr>
                  <a:t>в</a:t>
                </a:r>
                <a:r>
                  <a:rPr lang="ru-RU" sz="1800" dirty="0">
                    <a:effectLst/>
                    <a:latin typeface="Fd2561963-Identity-H"/>
                  </a:rPr>
                  <a:t>, </a:t>
                </a:r>
                <a:r>
                  <a:rPr lang="ru-RU" sz="1800" dirty="0">
                    <a:effectLst/>
                    <a:latin typeface="Fd1785535-Identity-H"/>
                  </a:rPr>
                  <a:t>извлекая </a:t>
                </a:r>
                <a:r>
                  <a:rPr lang="en" sz="1800" dirty="0">
                    <a:effectLst/>
                    <a:latin typeface="Fd34424-Identity-H"/>
                  </a:rPr>
                  <a:t>N </a:t>
                </a:r>
                <a:r>
                  <a:rPr lang="ru-RU" sz="1800" dirty="0">
                    <a:effectLst/>
                    <a:latin typeface="Fd1785535-Identity-H"/>
                  </a:rPr>
                  <a:t>точек случайным образом из набора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с возвращением, так что некоторые точки из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повторяться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тогда как другие точки </a:t>
                </a:r>
                <a:r>
                  <a:rPr lang="ru-RU" sz="1800" dirty="0">
                    <a:effectLst/>
                    <a:latin typeface="Fd2558668-Identity-H"/>
                  </a:rPr>
                  <a:t>в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отсутствовать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Этот процесс может быть повторен </a:t>
                </a:r>
                <a:r>
                  <a:rPr lang="en" sz="1800" dirty="0">
                    <a:effectLst/>
                    <a:latin typeface="Fd2561963-Identity-H"/>
                  </a:rPr>
                  <a:t>L </a:t>
                </a:r>
                <a:r>
                  <a:rPr lang="ru-RU" sz="1800" dirty="0">
                    <a:effectLst/>
                    <a:latin typeface="Fd1785535-Identity-H"/>
                  </a:rPr>
                  <a:t>раз для генера­ции </a:t>
                </a:r>
                <a:r>
                  <a:rPr lang="en" sz="1800" dirty="0">
                    <a:effectLst/>
                    <a:latin typeface="Fd2561963-Identity-H"/>
                  </a:rPr>
                  <a:t>L </a:t>
                </a:r>
                <a:r>
                  <a:rPr lang="ru-RU" sz="1800" dirty="0">
                    <a:effectLst/>
                    <a:latin typeface="Fd1785535-Identity-H"/>
                  </a:rPr>
                  <a:t>наборов данных, содержащих по </a:t>
                </a:r>
                <a:r>
                  <a:rPr lang="en" sz="1800" dirty="0">
                    <a:effectLst/>
                    <a:latin typeface="Fd34424-Identity-H"/>
                  </a:rPr>
                  <a:t>N</a:t>
                </a:r>
                <a:r>
                  <a:rPr lang="ru-RU" sz="1800" dirty="0">
                    <a:effectLst/>
                    <a:latin typeface="Fd34424-Identity-H"/>
                  </a:rPr>
                  <a:t> </a:t>
                </a:r>
                <a:r>
                  <a:rPr lang="ru-RU" sz="1800" dirty="0">
                    <a:effectLst/>
                    <a:latin typeface="Fd1785535-Identity-H"/>
                  </a:rPr>
                  <a:t>точек, и каждый из них получается пу­тем выбора из исходного набора данных </a:t>
                </a:r>
                <a:endParaRPr lang="en-US" sz="1800" dirty="0">
                  <a:effectLst/>
                  <a:latin typeface="Fd1785535-Identity-H"/>
                </a:endParaRPr>
              </a:p>
              <a:p>
                <a:r>
                  <a:rPr lang="ru-RU" sz="1800" dirty="0">
                    <a:effectLst/>
                    <a:latin typeface="Fd1785535-Identity-H"/>
                  </a:rPr>
                  <a:t>Статистическую точность оценок параметров можно определить, посмотрев на изменчивость предсказаний между различными наборами данными.</a:t>
                </a:r>
                <a:endParaRPr lang="ru-RU" dirty="0"/>
              </a:p>
              <a:p>
                <a:endParaRPr lang="ru-RU" dirty="0"/>
              </a:p>
              <a:p>
                <a:endParaRPr lang="ru-RU" dirty="0"/>
              </a:p>
            </p:txBody>
          </p:sp>
        </mc:Choice>
        <mc:Fallback xmlns="">
          <p:sp>
            <p:nvSpPr>
              <p:cNvPr id="3" name="Объект 2">
                <a:extLst>
                  <a:ext uri="{FF2B5EF4-FFF2-40B4-BE49-F238E27FC236}">
                    <a16:creationId xmlns:a16="http://schemas.microsoft.com/office/drawing/2014/main" id="{CEEEF480-1B4B-3E41-90EF-E90636884C9D}"/>
                  </a:ext>
                </a:extLst>
              </p:cNvPr>
              <p:cNvSpPr>
                <a:spLocks noGrp="1" noRot="1" noChangeAspect="1" noMove="1" noResize="1" noEditPoints="1" noAdjustHandles="1" noChangeArrowheads="1" noChangeShapeType="1" noTextEdit="1"/>
              </p:cNvSpPr>
              <p:nvPr>
                <p:ph idx="1"/>
              </p:nvPr>
            </p:nvSpPr>
            <p:spPr>
              <a:blipFill>
                <a:blip r:embed="rId2"/>
                <a:stretch>
                  <a:fillRect l="-463" t="-1120" r="-108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1B7502D-4BCF-8243-8F24-AD909FAF7101}"/>
              </a:ext>
            </a:extLst>
          </p:cNvPr>
          <p:cNvSpPr>
            <a:spLocks noGrp="1"/>
          </p:cNvSpPr>
          <p:nvPr>
            <p:ph type="sldNum" sz="quarter" idx="12"/>
          </p:nvPr>
        </p:nvSpPr>
        <p:spPr/>
        <p:txBody>
          <a:bodyPr/>
          <a:lstStyle/>
          <a:p>
            <a:fld id="{38237106-F2ED-405E-BC33-CC3CF426205F}" type="slidenum">
              <a:rPr lang="en-US" smtClean="0"/>
              <a:pPr/>
              <a:t>34</a:t>
            </a:fld>
            <a:endParaRPr lang="en-US"/>
          </a:p>
        </p:txBody>
      </p:sp>
    </p:spTree>
    <p:extLst>
      <p:ext uri="{BB962C8B-B14F-4D97-AF65-F5344CB8AC3E}">
        <p14:creationId xmlns:p14="http://schemas.microsoft.com/office/powerpoint/2010/main" val="384111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565F59-9EFA-E34D-99D2-EAADFEEE459E}"/>
              </a:ext>
            </a:extLst>
          </p:cNvPr>
          <p:cNvSpPr>
            <a:spLocks noGrp="1"/>
          </p:cNvSpPr>
          <p:nvPr>
            <p:ph type="title"/>
          </p:nvPr>
        </p:nvSpPr>
        <p:spPr/>
        <p:txBody>
          <a:bodyPr/>
          <a:lstStyle/>
          <a:p>
            <a:r>
              <a:rPr lang="ru-RU" dirty="0"/>
              <a:t>Задача +1 балл</a:t>
            </a:r>
          </a:p>
        </p:txBody>
      </p:sp>
      <p:sp>
        <p:nvSpPr>
          <p:cNvPr id="3" name="Объект 2">
            <a:extLst>
              <a:ext uri="{FF2B5EF4-FFF2-40B4-BE49-F238E27FC236}">
                <a16:creationId xmlns:a16="http://schemas.microsoft.com/office/drawing/2014/main" id="{9163BAFC-9A61-894A-8C4B-439889FFF8A2}"/>
              </a:ext>
            </a:extLst>
          </p:cNvPr>
          <p:cNvSpPr>
            <a:spLocks noGrp="1"/>
          </p:cNvSpPr>
          <p:nvPr>
            <p:ph idx="1"/>
          </p:nvPr>
        </p:nvSpPr>
        <p:spPr/>
        <p:txBody>
          <a:bodyPr/>
          <a:lstStyle/>
          <a:p>
            <a:pPr marL="0" indent="0">
              <a:spcBef>
                <a:spcPts val="900"/>
              </a:spcBef>
              <a:spcAft>
                <a:spcPts val="900"/>
              </a:spcAft>
              <a:buNone/>
            </a:pPr>
            <a:r>
              <a:rPr lang="ru-RU" dirty="0">
                <a:latin typeface="Fd1785535-Identity-H"/>
              </a:rPr>
              <a:t>М</a:t>
            </a:r>
            <a:r>
              <a:rPr lang="ru-RU" sz="3200" dirty="0">
                <a:effectLst/>
                <a:latin typeface="Fd1785535-Identity-H"/>
              </a:rPr>
              <a:t>онета бросается три раза и каждый раз выпадает орел. Какова вероятность получить орла в четвертом броске? </a:t>
            </a:r>
          </a:p>
          <a:p>
            <a:pPr marL="0" indent="0">
              <a:spcBef>
                <a:spcPts val="900"/>
              </a:spcBef>
              <a:spcAft>
                <a:spcPts val="900"/>
              </a:spcAft>
              <a:buNone/>
            </a:pPr>
            <a:r>
              <a:rPr lang="ru-RU" sz="3200" b="1" dirty="0">
                <a:latin typeface="Fd1785535-Identity-H"/>
              </a:rPr>
              <a:t>Не стесняйтесь задавать уточняющие вопросы</a:t>
            </a:r>
            <a:r>
              <a:rPr lang="en-US" sz="3200" b="1" dirty="0">
                <a:latin typeface="Fd1785535-Identity-H"/>
              </a:rPr>
              <a:t> </a:t>
            </a:r>
            <a:r>
              <a:rPr lang="ru-RU" sz="3200" b="1" dirty="0">
                <a:latin typeface="Fd1785535-Identity-H"/>
              </a:rPr>
              <a:t>от них многое зависит. </a:t>
            </a:r>
            <a:endParaRPr lang="ru-RU" sz="3200" b="1" dirty="0">
              <a:effectLst/>
              <a:latin typeface="Fd1785535-Identity-H"/>
            </a:endParaRPr>
          </a:p>
          <a:p>
            <a:pPr marL="0" indent="0">
              <a:buNone/>
            </a:pPr>
            <a:endParaRPr lang="ru-RU" dirty="0"/>
          </a:p>
        </p:txBody>
      </p:sp>
      <p:sp>
        <p:nvSpPr>
          <p:cNvPr id="4" name="Номер слайда 3">
            <a:extLst>
              <a:ext uri="{FF2B5EF4-FFF2-40B4-BE49-F238E27FC236}">
                <a16:creationId xmlns:a16="http://schemas.microsoft.com/office/drawing/2014/main" id="{A7DA4CAB-49DD-F548-9ACD-6B9C086979B0}"/>
              </a:ext>
            </a:extLst>
          </p:cNvPr>
          <p:cNvSpPr>
            <a:spLocks noGrp="1"/>
          </p:cNvSpPr>
          <p:nvPr>
            <p:ph type="sldNum" sz="quarter" idx="12"/>
          </p:nvPr>
        </p:nvSpPr>
        <p:spPr/>
        <p:txBody>
          <a:bodyPr/>
          <a:lstStyle/>
          <a:p>
            <a:fld id="{38237106-F2ED-405E-BC33-CC3CF426205F}" type="slidenum">
              <a:rPr lang="en-US" smtClean="0"/>
              <a:pPr/>
              <a:t>35</a:t>
            </a:fld>
            <a:endParaRPr lang="en-US"/>
          </a:p>
        </p:txBody>
      </p:sp>
    </p:spTree>
    <p:extLst>
      <p:ext uri="{BB962C8B-B14F-4D97-AF65-F5344CB8AC3E}">
        <p14:creationId xmlns:p14="http://schemas.microsoft.com/office/powerpoint/2010/main" val="3866854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B49D9-F0F9-6B47-B299-F6A67A0C37EC}"/>
              </a:ext>
            </a:extLst>
          </p:cNvPr>
          <p:cNvSpPr>
            <a:spLocks noGrp="1"/>
          </p:cNvSpPr>
          <p:nvPr>
            <p:ph type="title"/>
          </p:nvPr>
        </p:nvSpPr>
        <p:spPr/>
        <p:txBody>
          <a:bodyPr/>
          <a:lstStyle/>
          <a:p>
            <a:r>
              <a:rPr lang="ru-RU" dirty="0"/>
              <a:t>Нормальное распределение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D0F3814-EA33-EA42-9DD9-12FA1C332FE3}"/>
                  </a:ext>
                </a:extLst>
              </p:cNvPr>
              <p:cNvSpPr>
                <a:spLocks noGrp="1"/>
              </p:cNvSpPr>
              <p:nvPr>
                <p:ph idx="1"/>
              </p:nvPr>
            </p:nvSpPr>
            <p:spPr>
              <a:xfrm>
                <a:off x="457200" y="1600200"/>
                <a:ext cx="4288420" cy="4525963"/>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oMath>
                  </m:oMathPara>
                </a14:m>
                <a:endParaRPr lang="ru-RU" sz="1800" dirty="0">
                  <a:effectLst/>
                  <a:ea typeface="Aptos" panose="020B0004020202020204" pitchFamily="34" charset="0"/>
                  <a:cs typeface="Times New Roman" panose="02020603050405020304" pitchFamily="18" charset="0"/>
                </a:endParaRPr>
              </a:p>
              <a:p>
                <a:pPr marL="0" indent="0">
                  <a:buNone/>
                </a:pPr>
                <a:r>
                  <a:rPr lang="ru-RU" sz="1800" dirty="0">
                    <a:effectLst/>
                    <a:ea typeface="Aptos" panose="020B0004020202020204" pitchFamily="34" charset="0"/>
                    <a:cs typeface="Times New Roman" panose="02020603050405020304" pitchFamily="18" charset="0"/>
                  </a:rPr>
                  <a:t>Предположим, у нас есть набор данных наблюдений,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b>
                    </m:sSub>
                    <m:sSup>
                      <m:sSupPr>
                        <m:ctrlPr>
                          <a:rPr lang="ru-RU" i="1">
                            <a:effectLst/>
                            <a:latin typeface="Cambria Math" panose="020405030504060302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m:rPr>
                            <m:nor/>
                          </m:rPr>
                          <a:rPr lang="ru-RU" sz="1800">
                            <a:effectLst/>
                            <a:ea typeface="Aptos" panose="020B0004020202020204" pitchFamily="34" charset="0"/>
                            <a:cs typeface="Times New Roman" panose="02020603050405020304" pitchFamily="18" charset="0"/>
                          </a:rPr>
                          <m:t>T</m:t>
                        </m:r>
                      </m:sup>
                    </m:sSup>
                  </m:oMath>
                </a14:m>
                <a:r>
                  <a:rPr lang="ru-RU" sz="1800" dirty="0">
                    <a:effectLst/>
                    <a:ea typeface="Aptos" panose="020B0004020202020204" pitchFamily="34" charset="0"/>
                    <a:cs typeface="Times New Roman" panose="02020603050405020304" pitchFamily="18" charset="0"/>
                  </a:rPr>
                  <a:t> полученных независимо из </a:t>
                </a:r>
                <a:r>
                  <a:rPr lang="ru-RU" sz="1800" dirty="0" err="1">
                    <a:effectLst/>
                    <a:ea typeface="Aptos" panose="020B0004020202020204" pitchFamily="34" charset="0"/>
                    <a:cs typeface="Times New Roman" panose="02020603050405020304" pitchFamily="18" charset="0"/>
                  </a:rPr>
                  <a:t>гауссовского</a:t>
                </a:r>
                <a:r>
                  <a:rPr lang="ru-RU" sz="1800" dirty="0">
                    <a:effectLst/>
                    <a:ea typeface="Aptos" panose="020B0004020202020204" pitchFamily="34" charset="0"/>
                    <a:cs typeface="Times New Roman" panose="02020603050405020304" pitchFamily="18" charset="0"/>
                  </a:rPr>
                  <a:t> распределения. Точки данных, полученные независимо из одного и того же распределения, </a:t>
                </a:r>
                <a:r>
                  <a:rPr lang="ru-RU" sz="1800" dirty="0">
                    <a:ea typeface="Aptos" panose="020B0004020202020204" pitchFamily="34" charset="0"/>
                    <a:cs typeface="Times New Roman" panose="02020603050405020304" pitchFamily="18" charset="0"/>
                  </a:rPr>
                  <a:t>называются независимыми и одинаково распределёнными.</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данные независимы, функция правдоподобия одномерного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выглядит следующим образом:</a:t>
                </a:r>
              </a:p>
              <a:p>
                <a:pPr marL="0" indent="0">
                  <a:buNone/>
                </a:pPr>
                <a14:m>
                  <m:oMathPara xmlns:m="http://schemas.openxmlformats.org/officeDocument/2006/math">
                    <m:oMathParaPr>
                      <m:jc m:val="centerGroup"/>
                    </m:oMathParaPr>
                    <m:oMath xmlns:m="http://schemas.openxmlformats.org/officeDocument/2006/math">
                      <m:r>
                        <a:rPr lang="ru-RU" sz="1500" i="1">
                          <a:effectLst/>
                          <a:latin typeface="Cambria Math" panose="02040503050406030204" pitchFamily="18" charset="0"/>
                          <a:ea typeface="Aptos" panose="020B0004020202020204" pitchFamily="34" charset="0"/>
                          <a:cs typeface="Times New Roman" panose="02020603050405020304" pitchFamily="18" charset="0"/>
                        </a:rPr>
                        <m:t>𝑝</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𝗑</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2600" i="1">
                              <a:effectLst/>
                              <a:latin typeface="Cambria Math" panose="02040503050406030204" pitchFamily="18" charset="0"/>
                            </a:rPr>
                          </m:ctrlPr>
                        </m:naryPr>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5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5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5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2600" i="1">
                              <a:effectLst/>
                              <a:latin typeface="Cambria Math" panose="02040503050406030204" pitchFamily="18" charset="0"/>
                            </a:rPr>
                          </m:ctrlPr>
                        </m:sSubPr>
                        <m:e>
                          <m:r>
                            <a:rPr lang="ru-RU" sz="15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4300" dirty="0"/>
              </a:p>
            </p:txBody>
          </p:sp>
        </mc:Choice>
        <mc:Fallback xmlns="">
          <p:sp>
            <p:nvSpPr>
              <p:cNvPr id="3" name="Объект 2">
                <a:extLst>
                  <a:ext uri="{FF2B5EF4-FFF2-40B4-BE49-F238E27FC236}">
                    <a16:creationId xmlns:a16="http://schemas.microsoft.com/office/drawing/2014/main" id="{FD0F3814-EA33-EA42-9DD9-12FA1C332FE3}"/>
                  </a:ext>
                </a:extLst>
              </p:cNvPr>
              <p:cNvSpPr>
                <a:spLocks noGrp="1" noRot="1" noChangeAspect="1" noMove="1" noResize="1" noEditPoints="1" noAdjustHandles="1" noChangeArrowheads="1" noChangeShapeType="1" noTextEdit="1"/>
              </p:cNvSpPr>
              <p:nvPr>
                <p:ph idx="1"/>
              </p:nvPr>
            </p:nvSpPr>
            <p:spPr>
              <a:xfrm>
                <a:off x="457200" y="1600200"/>
                <a:ext cx="4288420" cy="4525963"/>
              </a:xfrm>
              <a:blipFill>
                <a:blip r:embed="rId2"/>
                <a:stretch>
                  <a:fillRect l="-888" r="-1775" b="-39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9499FF8-7A54-7A4D-B8F4-B632496196FC}"/>
              </a:ext>
            </a:extLst>
          </p:cNvPr>
          <p:cNvSpPr>
            <a:spLocks noGrp="1"/>
          </p:cNvSpPr>
          <p:nvPr>
            <p:ph type="sldNum" sz="quarter" idx="12"/>
          </p:nvPr>
        </p:nvSpPr>
        <p:spPr/>
        <p:txBody>
          <a:bodyPr/>
          <a:lstStyle/>
          <a:p>
            <a:fld id="{38237106-F2ED-405E-BC33-CC3CF426205F}" type="slidenum">
              <a:rPr lang="en-US" smtClean="0"/>
              <a:pPr/>
              <a:t>36</a:t>
            </a:fld>
            <a:endParaRPr lang="en-US"/>
          </a:p>
        </p:txBody>
      </p:sp>
      <p:pic>
        <p:nvPicPr>
          <p:cNvPr id="5" name="Picture" descr="png">
            <a:extLst>
              <a:ext uri="{FF2B5EF4-FFF2-40B4-BE49-F238E27FC236}">
                <a16:creationId xmlns:a16="http://schemas.microsoft.com/office/drawing/2014/main" id="{8557B8CC-A274-1C44-8FE4-D56196575F9F}"/>
              </a:ext>
            </a:extLst>
          </p:cNvPr>
          <p:cNvPicPr/>
          <p:nvPr/>
        </p:nvPicPr>
        <p:blipFill>
          <a:blip r:embed="rId3"/>
          <a:stretch>
            <a:fillRect/>
          </a:stretch>
        </p:blipFill>
        <p:spPr bwMode="auto">
          <a:xfrm>
            <a:off x="4898609" y="2743200"/>
            <a:ext cx="3922640" cy="2659284"/>
          </a:xfrm>
          <a:prstGeom prst="rect">
            <a:avLst/>
          </a:prstGeom>
          <a:noFill/>
          <a:ln w="9525">
            <a:noFill/>
            <a:headEnd/>
            <a:tailEnd/>
          </a:ln>
        </p:spPr>
      </p:pic>
    </p:spTree>
    <p:extLst>
      <p:ext uri="{BB962C8B-B14F-4D97-AF65-F5344CB8AC3E}">
        <p14:creationId xmlns:p14="http://schemas.microsoft.com/office/powerpoint/2010/main" val="3609992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C1A90E7C-8674-0C4E-9509-2E21E631FF83}"/>
                  </a:ext>
                </a:extLst>
              </p:cNvPr>
              <p:cNvSpPr>
                <a:spLocks noGrp="1"/>
              </p:cNvSpPr>
              <p:nvPr>
                <p:ph type="title"/>
              </p:nvPr>
            </p:nvSpPr>
            <p:spPr>
              <a:xfrm>
                <a:off x="457200" y="274638"/>
                <a:ext cx="8229600" cy="697635"/>
              </a:xfrm>
            </p:spPr>
            <p:txBody>
              <a:bodyPr>
                <a:normAutofit fontScale="90000"/>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2" name="Заголовок 1">
                <a:extLst>
                  <a:ext uri="{FF2B5EF4-FFF2-40B4-BE49-F238E27FC236}">
                    <a16:creationId xmlns:a16="http://schemas.microsoft.com/office/drawing/2014/main" id="{C1A90E7C-8674-0C4E-9509-2E21E631FF83}"/>
                  </a:ext>
                </a:extLst>
              </p:cNvPr>
              <p:cNvSpPr>
                <a:spLocks noGrp="1" noRot="1" noChangeAspect="1" noMove="1" noResize="1" noEditPoints="1" noAdjustHandles="1" noChangeArrowheads="1" noChangeShapeType="1" noTextEdit="1"/>
              </p:cNvSpPr>
              <p:nvPr>
                <p:ph type="title"/>
              </p:nvPr>
            </p:nvSpPr>
            <p:spPr>
              <a:xfrm>
                <a:off x="457200" y="274638"/>
                <a:ext cx="8229600" cy="697635"/>
              </a:xfrm>
              <a:blipFill>
                <a:blip r:embed="rId2"/>
                <a:stretch>
                  <a:fillRect t="-14286" b="-392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1EF09B1-069E-7442-B239-D54A0F9D9E0C}"/>
                  </a:ext>
                </a:extLst>
              </p:cNvPr>
              <p:cNvSpPr>
                <a:spLocks noGrp="1"/>
              </p:cNvSpPr>
              <p:nvPr>
                <p:ph idx="1"/>
              </p:nvPr>
            </p:nvSpPr>
            <p:spPr>
              <a:xfrm>
                <a:off x="457200" y="1111170"/>
                <a:ext cx="5862578" cy="5014993"/>
              </a:xfrm>
            </p:spPr>
            <p:txBody>
              <a:bodyPr>
                <a:normAutofit fontScale="700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нахождения неизвестных параметров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необходимо использовать наблюдаемый набор данных и найти значения параметров,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максимизирующие</a:t>
                </a:r>
                <a:r>
                  <a:rPr lang="ru-RU" sz="1800" dirty="0">
                    <a:effectLst/>
                    <a:latin typeface="Aptos" panose="020B0004020202020204" pitchFamily="34" charset="0"/>
                    <a:ea typeface="Aptos" panose="020B0004020202020204" pitchFamily="34" charset="0"/>
                    <a:cs typeface="Times New Roman" panose="02020603050405020304" pitchFamily="18" charset="0"/>
                  </a:rPr>
                  <a:t> функцию правдоподобия. Логарифмическую функцию правдоподобия можно записать следующим образом:</a:t>
                </a:r>
              </a:p>
              <a:p>
                <a:pPr>
                  <a:spcBef>
                    <a:spcPts val="900"/>
                  </a:spcBef>
                  <a:spcAft>
                    <a:spcPts val="900"/>
                  </a:spcAft>
                </a:pPr>
                <a14:m>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latin typeface="Cambria Math" panose="02040503050406030204" pitchFamily="18" charset="0"/>
                            <a:ea typeface="Aptos" panose="020B0004020202020204" pitchFamily="34" charset="0"/>
                            <a:cs typeface="Times New Roman" panose="02020603050405020304" pitchFamily="18" charset="0"/>
                          </a:rPr>
                          <m:t>ln</m:t>
                        </m:r>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𝜇</m:t>
                        </m:r>
                        <m:r>
                          <a:rPr lang="ru-RU" sz="1800">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latin typeface="Cambria Math" panose="02040503050406030204" pitchFamily="18" charset="0"/>
                                <a:ea typeface="Aptos" panose="020B0004020202020204" pitchFamily="34" charset="0"/>
                                <a:cs typeface="Times New Roman" panose="02020603050405020304" pitchFamily="18" charset="0"/>
                              </a:rPr>
                            </m:ctrlPr>
                          </m:sSupPr>
                          <m:e>
                            <m:r>
                              <a:rPr lang="ru-RU" sz="1800" i="1">
                                <a:latin typeface="Cambria Math" panose="02040503050406030204" pitchFamily="18" charset="0"/>
                                <a:ea typeface="Aptos" panose="020B0004020202020204" pitchFamily="34" charset="0"/>
                                <a:cs typeface="Times New Roman" panose="02020603050405020304" pitchFamily="18" charset="0"/>
                              </a:rPr>
                              <m:t>𝜎</m:t>
                            </m:r>
                          </m:e>
                          <m:sup>
                            <m:r>
                              <a:rPr lang="ru-RU" sz="1800" i="1">
                                <a:latin typeface="Cambria Math" panose="02040503050406030204" pitchFamily="18" charset="0"/>
                                <a:ea typeface="Aptos" panose="020B0004020202020204" pitchFamily="34" charset="0"/>
                                <a:cs typeface="Times New Roman" panose="02020603050405020304" pitchFamily="18" charset="0"/>
                              </a:rPr>
                              <m:t>2</m:t>
                            </m:r>
                          </m:sup>
                        </m:sSup>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&amp;</m:t>
                        </m:r>
                        <m:r>
                          <a:rPr lang="ru-RU" sz="1800">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b="0" i="1" smtClean="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latin typeface="Aptos" panose="020B0004020202020204" pitchFamily="34" charset="0"/>
                    <a:ea typeface="Aptos" panose="020B0004020202020204" pitchFamily="34" charset="0"/>
                    <a:cs typeface="Times New Roman" panose="02020603050405020304" pitchFamily="18" charset="0"/>
                  </a:rPr>
                  <a:t>О</a:t>
                </a:r>
                <a:r>
                  <a:rPr lang="ru-RU" sz="1800" dirty="0">
                    <a:effectLst/>
                    <a:latin typeface="Aptos" panose="020B0004020202020204" pitchFamily="34" charset="0"/>
                    <a:ea typeface="Aptos" panose="020B0004020202020204" pitchFamily="34" charset="0"/>
                    <a:cs typeface="Times New Roman" panose="02020603050405020304" pitchFamily="18" charset="0"/>
                  </a:rPr>
                  <a:t>трицательный логарифм функции правдоподобия называется функцией ошибки.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отрицательный логарифм — монотонно убывающая функция, максимизация правдоподобия эквивалентна минимизации ошибки.</a:t>
                </a:r>
                <a:endParaRPr lang="ru-RU" dirty="0"/>
              </a:p>
            </p:txBody>
          </p:sp>
        </mc:Choice>
        <mc:Fallback xmlns="">
          <p:sp>
            <p:nvSpPr>
              <p:cNvPr id="3" name="Объект 2">
                <a:extLst>
                  <a:ext uri="{FF2B5EF4-FFF2-40B4-BE49-F238E27FC236}">
                    <a16:creationId xmlns:a16="http://schemas.microsoft.com/office/drawing/2014/main" id="{D1EF09B1-069E-7442-B239-D54A0F9D9E0C}"/>
                  </a:ext>
                </a:extLst>
              </p:cNvPr>
              <p:cNvSpPr>
                <a:spLocks noGrp="1" noRot="1" noChangeAspect="1" noMove="1" noResize="1" noEditPoints="1" noAdjustHandles="1" noChangeArrowheads="1" noChangeShapeType="1" noTextEdit="1"/>
              </p:cNvSpPr>
              <p:nvPr>
                <p:ph idx="1"/>
              </p:nvPr>
            </p:nvSpPr>
            <p:spPr>
              <a:xfrm>
                <a:off x="457200" y="1111170"/>
                <a:ext cx="5862578" cy="5014993"/>
              </a:xfrm>
              <a:blipFill>
                <a:blip r:embed="rId3"/>
                <a:stretch>
                  <a:fillRect l="-216" t="-75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5CD5C69-4DB4-E449-A075-D98C239331A6}"/>
              </a:ext>
            </a:extLst>
          </p:cNvPr>
          <p:cNvSpPr>
            <a:spLocks noGrp="1"/>
          </p:cNvSpPr>
          <p:nvPr>
            <p:ph type="sldNum" sz="quarter" idx="12"/>
          </p:nvPr>
        </p:nvSpPr>
        <p:spPr/>
        <p:txBody>
          <a:bodyPr/>
          <a:lstStyle/>
          <a:p>
            <a:fld id="{38237106-F2ED-405E-BC33-CC3CF426205F}" type="slidenum">
              <a:rPr lang="en-US" smtClean="0"/>
              <a:pPr/>
              <a:t>37</a:t>
            </a:fld>
            <a:endParaRPr lang="en-US"/>
          </a:p>
        </p:txBody>
      </p:sp>
      <p:pic>
        <p:nvPicPr>
          <p:cNvPr id="5" name="Picture" descr="png">
            <a:extLst>
              <a:ext uri="{FF2B5EF4-FFF2-40B4-BE49-F238E27FC236}">
                <a16:creationId xmlns:a16="http://schemas.microsoft.com/office/drawing/2014/main" id="{398BEB8C-BCC3-2D4E-9246-9455C50F6BC3}"/>
              </a:ext>
            </a:extLst>
          </p:cNvPr>
          <p:cNvPicPr/>
          <p:nvPr/>
        </p:nvPicPr>
        <p:blipFill>
          <a:blip r:embed="rId4"/>
          <a:stretch>
            <a:fillRect/>
          </a:stretch>
        </p:blipFill>
        <p:spPr bwMode="auto">
          <a:xfrm>
            <a:off x="5862578" y="2103699"/>
            <a:ext cx="3281422" cy="2734519"/>
          </a:xfrm>
          <a:prstGeom prst="rect">
            <a:avLst/>
          </a:prstGeom>
          <a:noFill/>
          <a:ln w="9525">
            <a:noFill/>
            <a:headEnd/>
            <a:tailEnd/>
          </a:ln>
        </p:spPr>
      </p:pic>
    </p:spTree>
    <p:extLst>
      <p:ext uri="{BB962C8B-B14F-4D97-AF65-F5344CB8AC3E}">
        <p14:creationId xmlns:p14="http://schemas.microsoft.com/office/powerpoint/2010/main" val="1922986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666B3DA-0C14-A84E-AFCF-081004C7A28B}"/>
                  </a:ext>
                </a:extLst>
              </p:cNvPr>
              <p:cNvSpPr>
                <a:spLocks noGrp="1"/>
              </p:cNvSpPr>
              <p:nvPr>
                <p:ph idx="1"/>
              </p:nvPr>
            </p:nvSpPr>
            <p:spPr>
              <a:xfrm>
                <a:off x="457199" y="1600201"/>
                <a:ext cx="4114801" cy="4407060"/>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 name="Объект 2">
                <a:extLst>
                  <a:ext uri="{FF2B5EF4-FFF2-40B4-BE49-F238E27FC236}">
                    <a16:creationId xmlns:a16="http://schemas.microsoft.com/office/drawing/2014/main" id="{D666B3DA-0C14-A84E-AFCF-081004C7A28B}"/>
                  </a:ext>
                </a:extLst>
              </p:cNvPr>
              <p:cNvSpPr>
                <a:spLocks noGrp="1" noRot="1" noChangeAspect="1" noMove="1" noResize="1" noEditPoints="1" noAdjustHandles="1" noChangeArrowheads="1" noChangeShapeType="1" noTextEdit="1"/>
              </p:cNvSpPr>
              <p:nvPr>
                <p:ph idx="1"/>
              </p:nvPr>
            </p:nvSpPr>
            <p:spPr>
              <a:xfrm>
                <a:off x="457199" y="1600201"/>
                <a:ext cx="4114801" cy="4407060"/>
              </a:xfrm>
              <a:blipFill>
                <a:blip r:embed="rId2"/>
                <a:stretch>
                  <a:fillRect l="-8333" t="-3458" b="-1383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A230627-9B46-B74F-8659-DF4743E20FC4}"/>
              </a:ext>
            </a:extLst>
          </p:cNvPr>
          <p:cNvSpPr>
            <a:spLocks noGrp="1"/>
          </p:cNvSpPr>
          <p:nvPr>
            <p:ph type="sldNum" sz="quarter" idx="12"/>
          </p:nvPr>
        </p:nvSpPr>
        <p:spPr/>
        <p:txBody>
          <a:bodyPr/>
          <a:lstStyle/>
          <a:p>
            <a:fld id="{38237106-F2ED-405E-BC33-CC3CF426205F}" type="slidenum">
              <a:rPr lang="en-US" smtClean="0"/>
              <a:pPr/>
              <a:t>38</a:t>
            </a:fld>
            <a:endParaRPr lang="en-US" dirty="0"/>
          </a:p>
        </p:txBody>
      </p:sp>
      <mc:AlternateContent xmlns:mc="http://schemas.openxmlformats.org/markup-compatibility/2006" xmlns:a14="http://schemas.microsoft.com/office/drawing/2010/main">
        <mc:Choice Requires="a14">
          <p:sp>
            <p:nvSpPr>
              <p:cNvPr id="5" name="Заголовок 1">
                <a:extLst>
                  <a:ext uri="{FF2B5EF4-FFF2-40B4-BE49-F238E27FC236}">
                    <a16:creationId xmlns:a16="http://schemas.microsoft.com/office/drawing/2014/main" id="{79F8F430-6DBF-D841-97FB-7EDE9AE250BB}"/>
                  </a:ext>
                </a:extLst>
              </p:cNvPr>
              <p:cNvSpPr>
                <a:spLocks noGrp="1"/>
              </p:cNvSpPr>
              <p:nvPr>
                <p:ph type="title"/>
              </p:nvPr>
            </p:nvSpPr>
            <p:spPr/>
            <p:txBody>
              <a:bodyPr>
                <a:normAutofit/>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5" name="Заголовок 1">
                <a:extLst>
                  <a:ext uri="{FF2B5EF4-FFF2-40B4-BE49-F238E27FC236}">
                    <a16:creationId xmlns:a16="http://schemas.microsoft.com/office/drawing/2014/main" id="{79F8F430-6DBF-D841-97FB-7EDE9AE250BB}"/>
                  </a:ext>
                </a:extLst>
              </p:cNvPr>
              <p:cNvSpPr>
                <a:spLocks noGrp="1" noRot="1" noChangeAspect="1" noMove="1" noResize="1" noEditPoints="1" noAdjustHandles="1" noChangeArrowheads="1" noChangeShapeType="1" noTextEdit="1"/>
              </p:cNvSpPr>
              <p:nvPr>
                <p:ph type="title"/>
              </p:nvPr>
            </p:nvSpPr>
            <p:spPr>
              <a:blipFill>
                <a:blip r:embed="rId3"/>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3208C6-BBC1-1340-A0BB-A50ECC6A6BDB}"/>
                  </a:ext>
                </a:extLst>
              </p:cNvPr>
              <p:cNvSpPr txBox="1"/>
              <p:nvPr/>
            </p:nvSpPr>
            <p:spPr>
              <a:xfrm>
                <a:off x="5266481" y="1600201"/>
                <a:ext cx="3206187" cy="4284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ru-RU" sz="12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𝑝</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𝗑</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r>
                                <a:rPr lang="ru-RU" sz="1200" i="1">
                                  <a:effectLst/>
                                  <a:latin typeface="Cambria Math" panose="02040503050406030204" pitchFamily="18" charset="0"/>
                                  <a:ea typeface="Aptos" panose="020B0004020202020204" pitchFamily="34" charset="0"/>
                                  <a:cs typeface="Times New Roman" panose="02020603050405020304" pitchFamily="18" charset="0"/>
                                </a:rPr>
                                <m:t>𝜋</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p>
                              </m:sSup>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200" dirty="0"/>
              </a:p>
            </p:txBody>
          </p:sp>
        </mc:Choice>
        <mc:Fallback xmlns="">
          <p:sp>
            <p:nvSpPr>
              <p:cNvPr id="6" name="TextBox 5">
                <a:extLst>
                  <a:ext uri="{FF2B5EF4-FFF2-40B4-BE49-F238E27FC236}">
                    <a16:creationId xmlns:a16="http://schemas.microsoft.com/office/drawing/2014/main" id="{373208C6-BBC1-1340-A0BB-A50ECC6A6BDB}"/>
                  </a:ext>
                </a:extLst>
              </p:cNvPr>
              <p:cNvSpPr txBox="1">
                <a:spLocks noRot="1" noChangeAspect="1" noMove="1" noResize="1" noEditPoints="1" noAdjustHandles="1" noChangeArrowheads="1" noChangeShapeType="1" noTextEdit="1"/>
              </p:cNvSpPr>
              <p:nvPr/>
            </p:nvSpPr>
            <p:spPr>
              <a:xfrm>
                <a:off x="5266481" y="1600201"/>
                <a:ext cx="3206187" cy="4284314"/>
              </a:xfrm>
              <a:prstGeom prst="rect">
                <a:avLst/>
              </a:prstGeom>
              <a:blipFill>
                <a:blip r:embed="rId4"/>
                <a:stretch>
                  <a:fillRect l="-6299" t="-3846" r="-11417" b="-1982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9DF93-585C-E94A-8EF1-A399FC92DA2F}"/>
                  </a:ext>
                </a:extLst>
              </p:cNvPr>
              <p:cNvSpPr txBox="1"/>
              <p:nvPr/>
            </p:nvSpPr>
            <p:spPr>
              <a:xfrm>
                <a:off x="243068" y="5796933"/>
                <a:ext cx="8229600" cy="1038169"/>
              </a:xfrm>
              <a:prstGeom prst="rect">
                <a:avLst/>
              </a:prstGeom>
              <a:noFill/>
            </p:spPr>
            <p:txBody>
              <a:bodyPr wrap="square" rtlCol="0">
                <a:spAutoFit/>
              </a:bodyPr>
              <a:lstStyle/>
              <a:p>
                <a:r>
                  <a:rPr lang="ru-RU" sz="1200" dirty="0">
                    <a:effectLst/>
                    <a:latin typeface="Aptos" panose="020B0004020202020204" pitchFamily="34" charset="0"/>
                    <a:ea typeface="Aptos" panose="020B0004020202020204" pitchFamily="34" charset="0"/>
                    <a:cs typeface="Times New Roman" panose="02020603050405020304" pitchFamily="18" charset="0"/>
                  </a:rPr>
                  <a:t>Проблема, возникающая в контексте наших решений для метода максимального правдоподобия, заключается в том, что он систематически недооценивает дисперсию </a:t>
                </a:r>
                <a:r>
                  <a:rPr lang="ru-RU" sz="12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200" dirty="0">
                    <a:effectLst/>
                    <a:latin typeface="Aptos" panose="020B0004020202020204" pitchFamily="34" charset="0"/>
                    <a:ea typeface="Aptos" panose="020B0004020202020204" pitchFamily="34" charset="0"/>
                    <a:cs typeface="Times New Roman" panose="02020603050405020304" pitchFamily="18" charset="0"/>
                  </a:rPr>
                  <a:t> распределения. Это пример явления, называемого смещением, и связано с проблемой переобучения, возникающей в контексте полиномиальной подгонки кривой. </a:t>
                </a:r>
                <a14:m>
                  <m:oMath xmlns:m="http://schemas.openxmlformats.org/officeDocument/2006/math">
                    <m:sSup>
                      <m:sSup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sSupPr>
                      <m:e>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acc>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9D19DF93-585C-E94A-8EF1-A399FC92DA2F}"/>
                  </a:ext>
                </a:extLst>
              </p:cNvPr>
              <p:cNvSpPr txBox="1">
                <a:spLocks noRot="1" noChangeAspect="1" noMove="1" noResize="1" noEditPoints="1" noAdjustHandles="1" noChangeArrowheads="1" noChangeShapeType="1" noTextEdit="1"/>
              </p:cNvSpPr>
              <p:nvPr/>
            </p:nvSpPr>
            <p:spPr>
              <a:xfrm>
                <a:off x="243068" y="5796933"/>
                <a:ext cx="8229600" cy="1038169"/>
              </a:xfrm>
              <a:prstGeom prst="rect">
                <a:avLst/>
              </a:prstGeom>
              <a:blipFill>
                <a:blip r:embed="rId5"/>
                <a:stretch>
                  <a:fillRect b="-54217"/>
                </a:stretch>
              </a:blipFill>
            </p:spPr>
            <p:txBody>
              <a:bodyPr/>
              <a:lstStyle/>
              <a:p>
                <a:r>
                  <a:rPr lang="ru-RU">
                    <a:noFill/>
                  </a:rPr>
                  <a:t> </a:t>
                </a:r>
              </a:p>
            </p:txBody>
          </p:sp>
        </mc:Fallback>
      </mc:AlternateContent>
    </p:spTree>
    <p:extLst>
      <p:ext uri="{BB962C8B-B14F-4D97-AF65-F5344CB8AC3E}">
        <p14:creationId xmlns:p14="http://schemas.microsoft.com/office/powerpoint/2010/main" val="307537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F9C1AB-06DD-EA43-978C-855039B2DEF5}"/>
              </a:ext>
            </a:extLst>
          </p:cNvPr>
          <p:cNvSpPr>
            <a:spLocks noGrp="1"/>
          </p:cNvSpPr>
          <p:nvPr>
            <p:ph type="title"/>
          </p:nvPr>
        </p:nvSpPr>
        <p:spPr/>
        <p:txBody>
          <a:bodyPr>
            <a:normAutofit/>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B3E205B-163B-0544-B2D0-55C5EFF2DF54}"/>
                  </a:ext>
                </a:extLst>
              </p:cNvPr>
              <p:cNvSpPr>
                <a:spLocks noGrp="1"/>
              </p:cNvSpPr>
              <p:nvPr>
                <p:ph idx="1"/>
              </p:nvPr>
            </p:nvSpPr>
            <p:spPr>
              <a:xfrm>
                <a:off x="457200" y="1600200"/>
                <a:ext cx="4251714" cy="4525963"/>
              </a:xfrm>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Предположим, что целевая переменная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имеет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распределение со средним значением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 соответствующий обратной дисперсии.</a:t>
                </a: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DB3E205B-163B-0544-B2D0-55C5EFF2DF54}"/>
                  </a:ext>
                </a:extLst>
              </p:cNvPr>
              <p:cNvSpPr>
                <a:spLocks noGrp="1" noRot="1" noChangeAspect="1" noMove="1" noResize="1" noEditPoints="1" noAdjustHandles="1" noChangeArrowheads="1" noChangeShapeType="1" noTextEdit="1"/>
              </p:cNvSpPr>
              <p:nvPr>
                <p:ph idx="1"/>
              </p:nvPr>
            </p:nvSpPr>
            <p:spPr>
              <a:xfrm>
                <a:off x="457200" y="1600200"/>
                <a:ext cx="4251714" cy="4525963"/>
              </a:xfrm>
              <a:blipFill>
                <a:blip r:embed="rId2"/>
                <a:stretch>
                  <a:fillRect l="-1194" t="-840" r="-1791"/>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75290D9-DB10-D246-86F6-1A3D69FD0CCC}"/>
              </a:ext>
            </a:extLst>
          </p:cNvPr>
          <p:cNvSpPr>
            <a:spLocks noGrp="1"/>
          </p:cNvSpPr>
          <p:nvPr>
            <p:ph type="sldNum" sz="quarter" idx="12"/>
          </p:nvPr>
        </p:nvSpPr>
        <p:spPr/>
        <p:txBody>
          <a:bodyPr/>
          <a:lstStyle/>
          <a:p>
            <a:fld id="{38237106-F2ED-405E-BC33-CC3CF426205F}" type="slidenum">
              <a:rPr lang="en-US" smtClean="0"/>
              <a:pPr/>
              <a:t>39</a:t>
            </a:fld>
            <a:endParaRPr lang="en-US"/>
          </a:p>
        </p:txBody>
      </p:sp>
      <p:pic>
        <p:nvPicPr>
          <p:cNvPr id="5" name="Picture" descr="png">
            <a:extLst>
              <a:ext uri="{FF2B5EF4-FFF2-40B4-BE49-F238E27FC236}">
                <a16:creationId xmlns:a16="http://schemas.microsoft.com/office/drawing/2014/main" id="{E73BDF2A-8F7F-C245-B8A7-92C0E3CC14CC}"/>
              </a:ext>
            </a:extLst>
          </p:cNvPr>
          <p:cNvPicPr/>
          <p:nvPr/>
        </p:nvPicPr>
        <p:blipFill>
          <a:blip r:embed="rId3"/>
          <a:stretch>
            <a:fillRect/>
          </a:stretch>
        </p:blipFill>
        <p:spPr bwMode="auto">
          <a:xfrm>
            <a:off x="594624" y="3974588"/>
            <a:ext cx="3410217" cy="2883412"/>
          </a:xfrm>
          <a:prstGeom prst="rect">
            <a:avLst/>
          </a:prstGeom>
          <a:noFill/>
          <a:ln w="9525">
            <a:noFill/>
            <a:headEnd/>
            <a:tailEnd/>
          </a:ln>
        </p:spPr>
      </p:pic>
      <p:pic>
        <p:nvPicPr>
          <p:cNvPr id="6" name="Рисунок 5">
            <a:extLst>
              <a:ext uri="{FF2B5EF4-FFF2-40B4-BE49-F238E27FC236}">
                <a16:creationId xmlns:a16="http://schemas.microsoft.com/office/drawing/2014/main" id="{B08C2900-DC65-DF49-B0E6-161CB9FC7173}"/>
              </a:ext>
            </a:extLst>
          </p:cNvPr>
          <p:cNvPicPr>
            <a:picLocks noChangeAspect="1"/>
          </p:cNvPicPr>
          <p:nvPr/>
        </p:nvPicPr>
        <p:blipFill>
          <a:blip r:embed="rId4"/>
          <a:stretch>
            <a:fillRect/>
          </a:stretch>
        </p:blipFill>
        <p:spPr>
          <a:xfrm>
            <a:off x="4004841" y="2273233"/>
            <a:ext cx="4953964" cy="3143061"/>
          </a:xfrm>
          <a:prstGeom prst="rect">
            <a:avLst/>
          </a:prstGeom>
        </p:spPr>
      </p:pic>
    </p:spTree>
    <p:extLst>
      <p:ext uri="{BB962C8B-B14F-4D97-AF65-F5344CB8AC3E}">
        <p14:creationId xmlns:p14="http://schemas.microsoft.com/office/powerpoint/2010/main" val="341801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7411BB-031E-F244-A9BE-4119143F62BF}"/>
              </a:ext>
            </a:extLst>
          </p:cNvPr>
          <p:cNvSpPr>
            <a:spLocks noGrp="1"/>
          </p:cNvSpPr>
          <p:nvPr>
            <p:ph type="title"/>
          </p:nvPr>
        </p:nvSpPr>
        <p:spPr/>
        <p:txBody>
          <a:bodyPr/>
          <a:lstStyle/>
          <a:p>
            <a:r>
              <a:rPr lang="ru-RU" dirty="0"/>
              <a:t>Некоторые популярные на сегодня задачи ИИ</a:t>
            </a:r>
          </a:p>
        </p:txBody>
      </p:sp>
      <p:sp>
        <p:nvSpPr>
          <p:cNvPr id="3" name="Объект 2">
            <a:extLst>
              <a:ext uri="{FF2B5EF4-FFF2-40B4-BE49-F238E27FC236}">
                <a16:creationId xmlns:a16="http://schemas.microsoft.com/office/drawing/2014/main" id="{ECF644B2-B19E-E949-88FF-AFAB11D9BA1B}"/>
              </a:ext>
            </a:extLst>
          </p:cNvPr>
          <p:cNvSpPr>
            <a:spLocks noGrp="1"/>
          </p:cNvSpPr>
          <p:nvPr>
            <p:ph idx="1"/>
          </p:nvPr>
        </p:nvSpPr>
        <p:spPr/>
        <p:txBody>
          <a:bodyPr/>
          <a:lstStyle/>
          <a:p>
            <a:r>
              <a:rPr lang="ru-RU" dirty="0"/>
              <a:t>Обработка естественного языка</a:t>
            </a:r>
          </a:p>
          <a:p>
            <a:r>
              <a:rPr lang="ru-RU" dirty="0"/>
              <a:t>Анализ изображений</a:t>
            </a:r>
          </a:p>
        </p:txBody>
      </p:sp>
      <p:pic>
        <p:nvPicPr>
          <p:cNvPr id="4" name="Google Shape;69;p14">
            <a:extLst>
              <a:ext uri="{FF2B5EF4-FFF2-40B4-BE49-F238E27FC236}">
                <a16:creationId xmlns:a16="http://schemas.microsoft.com/office/drawing/2014/main" id="{5C114319-120D-E34D-AA6C-B61F24C37B05}"/>
              </a:ext>
            </a:extLst>
          </p:cNvPr>
          <p:cNvPicPr preferRelativeResize="0"/>
          <p:nvPr/>
        </p:nvPicPr>
        <p:blipFill rotWithShape="1">
          <a:blip r:embed="rId2">
            <a:alphaModFix/>
          </a:blip>
          <a:srcRect t="7952"/>
          <a:stretch/>
        </p:blipFill>
        <p:spPr>
          <a:xfrm>
            <a:off x="5294933" y="3777804"/>
            <a:ext cx="3636580" cy="2534095"/>
          </a:xfrm>
          <a:prstGeom prst="rect">
            <a:avLst/>
          </a:prstGeom>
          <a:noFill/>
          <a:ln>
            <a:noFill/>
          </a:ln>
        </p:spPr>
      </p:pic>
      <p:pic>
        <p:nvPicPr>
          <p:cNvPr id="6" name="Рисунок 5">
            <a:extLst>
              <a:ext uri="{FF2B5EF4-FFF2-40B4-BE49-F238E27FC236}">
                <a16:creationId xmlns:a16="http://schemas.microsoft.com/office/drawing/2014/main" id="{75633D9D-81FE-A24A-8587-CE78B30599A0}"/>
              </a:ext>
            </a:extLst>
          </p:cNvPr>
          <p:cNvPicPr>
            <a:picLocks noChangeAspect="1"/>
          </p:cNvPicPr>
          <p:nvPr/>
        </p:nvPicPr>
        <p:blipFill>
          <a:blip r:embed="rId3"/>
          <a:stretch>
            <a:fillRect/>
          </a:stretch>
        </p:blipFill>
        <p:spPr>
          <a:xfrm>
            <a:off x="844372" y="3690909"/>
            <a:ext cx="4450561" cy="2534095"/>
          </a:xfrm>
          <a:prstGeom prst="rect">
            <a:avLst/>
          </a:prstGeom>
        </p:spPr>
      </p:pic>
    </p:spTree>
    <p:extLst>
      <p:ext uri="{BB962C8B-B14F-4D97-AF65-F5344CB8AC3E}">
        <p14:creationId xmlns:p14="http://schemas.microsoft.com/office/powerpoint/2010/main" val="7722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66FCB6-C1A6-8940-96DF-A1274CCCC914}"/>
              </a:ext>
            </a:extLst>
          </p:cNvPr>
          <p:cNvSpPr>
            <a:spLocks noGrp="1"/>
          </p:cNvSpPr>
          <p:nvPr>
            <p:ph type="title"/>
          </p:nvPr>
        </p:nvSpPr>
        <p:spPr/>
        <p:txBody>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54A6F07-983D-2D49-9360-7AEFC31D17D9}"/>
                  </a:ext>
                </a:extLst>
              </p:cNvPr>
              <p:cNvSpPr>
                <a:spLocks noGrp="1"/>
              </p:cNvSpPr>
              <p:nvPr>
                <p:ph idx="1"/>
              </p:nvPr>
            </p:nvSpPr>
            <p:spPr>
              <a:xfrm>
                <a:off x="457200" y="1600200"/>
                <a:ext cx="8229600" cy="5113116"/>
              </a:xfrm>
            </p:spPr>
            <p:txBody>
              <a:bodyPr>
                <a:normAutofit fontScale="925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спользуем обучающие данные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определения значений неизвестных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методом максимального правдоподобия. Если данные являются независимыми, функция правдоподобия задаётся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𝑝</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𝘵</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undOv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b>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𝑁</m:t>
                          </m:r>
                        </m:sup>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𝒩</m:t>
                          </m:r>
                        </m:e>
                      </m:nary>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𝑡</m:t>
                          </m:r>
                        </m:e>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sub>
                      </m:sSub>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𝑦</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e>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p>
                      </m:sSup>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ru-RU"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Подобно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гауссовскому</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распределению ранее, мы максимизируем логарифм функции правдоподобия в форме</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коэффициентов полинома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можно опустить члены, не зависящие от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не меняет положения максимума функции, её можно заменить на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Следовательно, максимизация эквивалентна минимизации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функции ошибки суммы квадратов </a:t>
                </a:r>
                <a:r>
                  <a:rPr lang="ru-RU" sz="1800" dirty="0">
                    <a:effectLst/>
                    <a:latin typeface="Aptos" panose="020B0004020202020204" pitchFamily="34" charset="0"/>
                    <a:ea typeface="Aptos" panose="020B0004020202020204" pitchFamily="34" charset="0"/>
                    <a:cs typeface="Times New Roman" panose="02020603050405020304" pitchFamily="18" charset="0"/>
                  </a:rPr>
                  <a:t>, как показано </a:t>
                </a:r>
                <a:r>
                  <a:rPr lang="ru-RU" sz="1800" dirty="0">
                    <a:latin typeface="Aptos" panose="020B0004020202020204" pitchFamily="34" charset="0"/>
                    <a:ea typeface="Aptos" panose="020B0004020202020204" pitchFamily="34" charset="0"/>
                    <a:cs typeface="Times New Roman" panose="02020603050405020304" pitchFamily="18" charset="0"/>
                  </a:rPr>
                  <a:t>в примере аппроксимации кривой полиномом. </a:t>
                </a:r>
                <a:r>
                  <a:rPr lang="ru-RU" sz="1800" dirty="0">
                    <a:effectLst/>
                    <a:latin typeface="Aptos" panose="020B0004020202020204" pitchFamily="34" charset="0"/>
                    <a:ea typeface="Aptos" panose="020B0004020202020204" pitchFamily="34" charset="0"/>
                    <a:cs typeface="Times New Roman" panose="02020603050405020304" pitchFamily="18" charset="0"/>
                  </a:rPr>
                  <a:t>Функция ошибки суммы квадратов возникла как следствие максимизации правдоподобия в предположении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шума.</a:t>
                </a:r>
              </a:p>
            </p:txBody>
          </p:sp>
        </mc:Choice>
        <mc:Fallback xmlns="">
          <p:sp>
            <p:nvSpPr>
              <p:cNvPr id="3" name="Объект 2">
                <a:extLst>
                  <a:ext uri="{FF2B5EF4-FFF2-40B4-BE49-F238E27FC236}">
                    <a16:creationId xmlns:a16="http://schemas.microsoft.com/office/drawing/2014/main" id="{A54A6F07-983D-2D49-9360-7AEFC31D17D9}"/>
                  </a:ext>
                </a:extLst>
              </p:cNvPr>
              <p:cNvSpPr>
                <a:spLocks noGrp="1" noRot="1" noChangeAspect="1" noMove="1" noResize="1" noEditPoints="1" noAdjustHandles="1" noChangeArrowheads="1" noChangeShapeType="1" noTextEdit="1"/>
              </p:cNvSpPr>
              <p:nvPr>
                <p:ph idx="1"/>
              </p:nvPr>
            </p:nvSpPr>
            <p:spPr>
              <a:xfrm>
                <a:off x="457200" y="1600200"/>
                <a:ext cx="8229600" cy="5113116"/>
              </a:xfrm>
              <a:blipFill>
                <a:blip r:embed="rId2"/>
                <a:stretch>
                  <a:fillRect l="-463" t="-496" b="-99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8FE321E-ECEB-D846-A1EE-D28572684209}"/>
              </a:ext>
            </a:extLst>
          </p:cNvPr>
          <p:cNvSpPr>
            <a:spLocks noGrp="1"/>
          </p:cNvSpPr>
          <p:nvPr>
            <p:ph type="sldNum" sz="quarter" idx="12"/>
          </p:nvPr>
        </p:nvSpPr>
        <p:spPr/>
        <p:txBody>
          <a:bodyPr/>
          <a:lstStyle/>
          <a:p>
            <a:fld id="{38237106-F2ED-405E-BC33-CC3CF426205F}" type="slidenum">
              <a:rPr lang="en-US" smtClean="0"/>
              <a:pPr/>
              <a:t>40</a:t>
            </a:fld>
            <a:endParaRPr lang="en-US"/>
          </a:p>
        </p:txBody>
      </p:sp>
    </p:spTree>
    <p:extLst>
      <p:ext uri="{BB962C8B-B14F-4D97-AF65-F5344CB8AC3E}">
        <p14:creationId xmlns:p14="http://schemas.microsoft.com/office/powerpoint/2010/main" val="1372765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CA85BF3-C149-C748-B9F0-0D3E5AE439ED}"/>
                  </a:ext>
                </a:extLst>
              </p:cNvPr>
              <p:cNvSpPr>
                <a:spLocks noGrp="1"/>
              </p:cNvSpPr>
              <p:nvPr>
                <p:ph type="title"/>
              </p:nvPr>
            </p:nvSpPr>
            <p:spPr/>
            <p:txBody>
              <a:bodyPr/>
              <a:lstStyle/>
              <a:p>
                <a:r>
                  <a:rPr lang="ru-RU" dirty="0"/>
                  <a:t>Определение</a:t>
                </a:r>
                <a:r>
                  <a:rPr lang="en-US" dirty="0"/>
                  <a:t>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dirty="0"/>
                  <a:t> </a:t>
                </a:r>
              </a:p>
            </p:txBody>
          </p:sp>
        </mc:Choice>
        <mc:Fallback xmlns="">
          <p:sp>
            <p:nvSpPr>
              <p:cNvPr id="2" name="Заголовок 1">
                <a:extLst>
                  <a:ext uri="{FF2B5EF4-FFF2-40B4-BE49-F238E27FC236}">
                    <a16:creationId xmlns:a16="http://schemas.microsoft.com/office/drawing/2014/main" id="{ACA85BF3-C149-C748-B9F0-0D3E5AE439ED}"/>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F1BF99D-C54B-C347-8BDB-56AE1EDC7B1A}"/>
                  </a:ext>
                </a:extLst>
              </p:cNvPr>
              <p:cNvSpPr>
                <a:spLocks noGrp="1"/>
              </p:cNvSpPr>
              <p:nvPr>
                <p:ph idx="1"/>
              </p:nvPr>
            </p:nvSpPr>
            <p:spPr>
              <a:xfrm>
                <a:off x="457200" y="1600200"/>
                <a:ext cx="8229600" cy="4983162"/>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у нас есть вероятностная модель, мы можем использовать предсказательное распределение, которое дает распределение вероятностей по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а не простую точечную оценку.</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дополнительно ввести априорное распределение для коэффициентов полинома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чтобы сделать шаг к более байесовскому подходу.</a:t>
                </a:r>
                <a:endParaRPr lang="ru-RU" dirty="0"/>
              </a:p>
            </p:txBody>
          </p:sp>
        </mc:Choice>
        <mc:Fallback xmlns="">
          <p:sp>
            <p:nvSpPr>
              <p:cNvPr id="3" name="Объект 2">
                <a:extLst>
                  <a:ext uri="{FF2B5EF4-FFF2-40B4-BE49-F238E27FC236}">
                    <a16:creationId xmlns:a16="http://schemas.microsoft.com/office/drawing/2014/main" id="{6F1BF99D-C54B-C347-8BDB-56AE1EDC7B1A}"/>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3"/>
                <a:stretch>
                  <a:fillRect l="-154" t="-35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7EBB573-C1C4-2B47-AECE-5E06F7F9E8D8}"/>
              </a:ext>
            </a:extLst>
          </p:cNvPr>
          <p:cNvSpPr>
            <a:spLocks noGrp="1"/>
          </p:cNvSpPr>
          <p:nvPr>
            <p:ph type="sldNum" sz="quarter" idx="12"/>
          </p:nvPr>
        </p:nvSpPr>
        <p:spPr/>
        <p:txBody>
          <a:bodyPr/>
          <a:lstStyle/>
          <a:p>
            <a:fld id="{38237106-F2ED-405E-BC33-CC3CF426205F}" type="slidenum">
              <a:rPr lang="en-US" smtClean="0"/>
              <a:pPr/>
              <a:t>41</a:t>
            </a:fld>
            <a:endParaRPr lang="en-US"/>
          </a:p>
        </p:txBody>
      </p:sp>
    </p:spTree>
    <p:extLst>
      <p:ext uri="{BB962C8B-B14F-4D97-AF65-F5344CB8AC3E}">
        <p14:creationId xmlns:p14="http://schemas.microsoft.com/office/powerpoint/2010/main" val="290707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33D07-71E7-384A-A138-DDDD46EDC9D5}"/>
              </a:ext>
            </a:extLst>
          </p:cNvPr>
          <p:cNvSpPr>
            <a:spLocks noGrp="1"/>
          </p:cNvSpPr>
          <p:nvPr>
            <p:ph type="title"/>
          </p:nvPr>
        </p:nvSpPr>
        <p:spPr/>
        <p:txBody>
          <a:bodyPr>
            <a:normAutofit fontScale="90000"/>
          </a:bodyPr>
          <a:lstStyle/>
          <a:p>
            <a:r>
              <a:rPr lang="ru-RU" dirty="0"/>
              <a:t>Априорное распределение для коэффициентов полинома 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94A7ACE-FD0A-5F45-8D21-E2A5DF0DF892}"/>
                  </a:ext>
                </a:extLst>
              </p:cNvPr>
              <p:cNvSpPr>
                <a:spLocks noGrp="1"/>
              </p:cNvSpPr>
              <p:nvPr>
                <p:ph idx="1"/>
              </p:nvPr>
            </p:nvSpPr>
            <p:spPr>
              <a:xfrm>
                <a:off x="457200" y="1600200"/>
                <a:ext cx="8229600" cy="4892675"/>
              </a:xfrm>
            </p:spPr>
            <p:txBody>
              <a:bodyPr>
                <a:normAutofit fontScale="85000"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априорное распределение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den>
                              </m:f>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точность многомерного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порядок полинома, то есть размерность вектора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Тогда из теоремы Байеса следует, что</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Следовательно, можно определить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максимизируя</a:t>
                </a:r>
                <a:r>
                  <a:rPr lang="ru-RU" sz="1800" dirty="0">
                    <a:effectLst/>
                    <a:latin typeface="Aptos" panose="020B0004020202020204" pitchFamily="34" charset="0"/>
                    <a:ea typeface="Aptos" panose="020B0004020202020204" pitchFamily="34" charset="0"/>
                    <a:cs typeface="Times New Roman" panose="02020603050405020304" pitchFamily="18" charset="0"/>
                  </a:rPr>
                  <a:t> апостериорное распределение. Этот метод известен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метод максимального апостериорного распределения(</a:t>
                </a:r>
                <a:r>
                  <a:rPr lang="en-GB" sz="1800" dirty="0"/>
                  <a:t>MAP</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или MAP-вывод. Максимум апостериорного распределения определяется минимумом отрицательного логарифма от</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𝗍</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𝛼</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𝛽</m:t>
                        </m:r>
                      </m:e>
                    </m:d>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sup>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en-US"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Таким образом, мы видим, что максимизация апостериорного распределения эквивалентна минимизации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регуляризованной</a:t>
                </a:r>
                <a:r>
                  <a:rPr lang="ru-RU" sz="1800" dirty="0">
                    <a:effectLst/>
                    <a:latin typeface="Aptos" panose="020B0004020202020204" pitchFamily="34" charset="0"/>
                    <a:ea typeface="Aptos" panose="020B0004020202020204" pitchFamily="34" charset="0"/>
                    <a:cs typeface="Times New Roman" panose="02020603050405020304" pitchFamily="18" charset="0"/>
                  </a:rPr>
                  <a:t> суммы квадратов функции ошибок, встречающейся </a:t>
                </a:r>
                <a:r>
                  <a:rPr lang="ru-RU" sz="1800" dirty="0">
                    <a:latin typeface="Aptos" panose="020B0004020202020204" pitchFamily="34" charset="0"/>
                    <a:ea typeface="Aptos" panose="020B0004020202020204" pitchFamily="34" charset="0"/>
                    <a:cs typeface="Times New Roman" panose="02020603050405020304" pitchFamily="18" charset="0"/>
                  </a:rPr>
                  <a:t>при регуляризации, </a:t>
                </a: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endParaRPr lang="ru-RU" dirty="0"/>
              </a:p>
            </p:txBody>
          </p:sp>
        </mc:Choice>
        <mc:Fallback xmlns="">
          <p:sp>
            <p:nvSpPr>
              <p:cNvPr id="3" name="Объект 2">
                <a:extLst>
                  <a:ext uri="{FF2B5EF4-FFF2-40B4-BE49-F238E27FC236}">
                    <a16:creationId xmlns:a16="http://schemas.microsoft.com/office/drawing/2014/main" id="{594A7ACE-FD0A-5F45-8D21-E2A5DF0DF892}"/>
                  </a:ext>
                </a:extLst>
              </p:cNvPr>
              <p:cNvSpPr>
                <a:spLocks noGrp="1" noRot="1" noChangeAspect="1" noMove="1" noResize="1" noEditPoints="1" noAdjustHandles="1" noChangeArrowheads="1" noChangeShapeType="1" noTextEdit="1"/>
              </p:cNvSpPr>
              <p:nvPr>
                <p:ph idx="1"/>
              </p:nvPr>
            </p:nvSpPr>
            <p:spPr>
              <a:xfrm>
                <a:off x="457200" y="1600200"/>
                <a:ext cx="8229600" cy="4892675"/>
              </a:xfrm>
              <a:blipFill>
                <a:blip r:embed="rId2"/>
                <a:stretch>
                  <a:fillRect l="-309" t="-1036" r="-30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3E8A4F5-68B6-4248-B9C9-05B4EB8D0886}"/>
              </a:ext>
            </a:extLst>
          </p:cNvPr>
          <p:cNvSpPr>
            <a:spLocks noGrp="1"/>
          </p:cNvSpPr>
          <p:nvPr>
            <p:ph type="sldNum" sz="quarter" idx="12"/>
          </p:nvPr>
        </p:nvSpPr>
        <p:spPr/>
        <p:txBody>
          <a:bodyPr/>
          <a:lstStyle/>
          <a:p>
            <a:fld id="{38237106-F2ED-405E-BC33-CC3CF426205F}" type="slidenum">
              <a:rPr lang="en-US" smtClean="0"/>
              <a:pPr/>
              <a:t>42</a:t>
            </a:fld>
            <a:endParaRPr lang="en-US"/>
          </a:p>
        </p:txBody>
      </p:sp>
    </p:spTree>
    <p:extLst>
      <p:ext uri="{BB962C8B-B14F-4D97-AF65-F5344CB8AC3E}">
        <p14:creationId xmlns:p14="http://schemas.microsoft.com/office/powerpoint/2010/main" val="74289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C87ECB-625C-924F-9EC5-5E5223853AF0}"/>
              </a:ext>
            </a:extLst>
          </p:cNvPr>
          <p:cNvSpPr>
            <a:spLocks noGrp="1"/>
          </p:cNvSpPr>
          <p:nvPr>
            <p:ph type="title"/>
          </p:nvPr>
        </p:nvSpPr>
        <p:spPr/>
        <p:txBody>
          <a:bodyPr>
            <a:normAutofit fontScale="90000"/>
          </a:bodyPr>
          <a:lstStyle/>
          <a:p>
            <a:r>
              <a:rPr lang="ru-RU" dirty="0"/>
              <a:t>Байесовская аппроксимация кривой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9F07056-F7F9-9B47-89FB-68B85D2C8504}"/>
                  </a:ext>
                </a:extLst>
              </p:cNvPr>
              <p:cNvSpPr>
                <a:spLocks noGrp="1"/>
              </p:cNvSpPr>
              <p:nvPr>
                <p:ph idx="1"/>
              </p:nvPr>
            </p:nvSpPr>
            <p:spPr>
              <a:xfrm>
                <a:off x="457200" y="1219200"/>
                <a:ext cx="4556955" cy="549812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1800" i="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en-US" sz="1800" b="0" i="1" smtClean="0">
                              <a:effectLst/>
                              <a:latin typeface="Cambria Math" panose="02040503050406030204" pitchFamily="18" charset="0"/>
                              <a:cs typeface="Times New Roman" panose="02020603050405020304" pitchFamily="18" charset="0"/>
                            </a:rPr>
                          </m:ctrlPr>
                        </m:naryPr>
                        <m:sub/>
                        <m:sup/>
                        <m:e>
                          <m:r>
                            <a:rPr lang="en-US" sz="1800" b="0" i="1" smtClean="0">
                              <a:effectLst/>
                              <a:latin typeface="Cambria Math" panose="02040503050406030204" pitchFamily="18" charset="0"/>
                              <a:cs typeface="Times New Roman" panose="02020603050405020304" pitchFamily="18" charset="0"/>
                            </a:rPr>
                            <m:t>𝑝</m:t>
                          </m:r>
                          <m:d>
                            <m:dPr>
                              <m:ctrlPr>
                                <a:rPr lang="en-US"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𝑡</m:t>
                              </m:r>
                            </m:e>
                            <m:e>
                              <m:r>
                                <a:rPr lang="ru-RU" sz="1800" i="1">
                                  <a:latin typeface="Cambria Math" panose="02040503050406030204" pitchFamily="18" charset="0"/>
                                  <a:ea typeface="Aptos" panose="020B0004020202020204" pitchFamily="34" charset="0"/>
                                  <a:cs typeface="Times New Roman" panose="02020603050405020304" pitchFamily="18" charset="0"/>
                                </a:rPr>
                                <m:t>𝑥</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d>
                          <m:r>
                            <a:rPr lang="en-US" sz="1800" i="1">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latin typeface="Cambria Math" panose="02040503050406030204" pitchFamily="18" charset="0"/>
                                  <a:ea typeface="Aptos" panose="020B0004020202020204" pitchFamily="34" charset="0"/>
                                  <a:cs typeface="Times New Roman" panose="02020603050405020304" pitchFamily="18" charset="0"/>
                                </a:rPr>
                              </m:ctrlPr>
                            </m:dPr>
                            <m:e>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e>
                              <m:r>
                                <a:rPr lang="en-US" sz="1800" b="1" i="1">
                                  <a:latin typeface="Cambria Math" panose="02040503050406030204" pitchFamily="18" charset="0"/>
                                  <a:ea typeface="Aptos" panose="020B0004020202020204" pitchFamily="34" charset="0"/>
                                  <a:cs typeface="Times New Roman" panose="02020603050405020304" pitchFamily="18" charset="0"/>
                                </a:rPr>
                                <m:t>𝒙</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1">
                                  <a:latin typeface="Cambria Math" panose="02040503050406030204" pitchFamily="18" charset="0"/>
                                  <a:ea typeface="Aptos" panose="020B0004020202020204" pitchFamily="34" charset="0"/>
                                  <a:cs typeface="Times New Roman" panose="02020603050405020304" pitchFamily="18" charset="0"/>
                                </a:rPr>
                                <m:t>𝒕</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nary>
                    </m:oMath>
                  </m:oMathPara>
                </a14:m>
                <a:endParaRPr lang="ru-RU" dirty="0"/>
              </a:p>
              <a:p>
                <a:pPr marL="0" indent="0">
                  <a:buNone/>
                </a:pPr>
                <a:r>
                  <a:rPr lang="ru-RU" sz="1800" dirty="0">
                    <a:latin typeface="Fd261957-Identity-H"/>
                  </a:rPr>
                  <a:t>И</a:t>
                </a:r>
                <a:r>
                  <a:rPr lang="ru-RU" sz="1800" dirty="0">
                    <a:effectLst/>
                    <a:latin typeface="Fd261957-Identity-H"/>
                  </a:rPr>
                  <a:t>нтегрирование в данно</a:t>
                </a:r>
                <a:r>
                  <a:rPr lang="ru-RU" sz="1800" dirty="0">
                    <a:latin typeface="Fd261957-Identity-H"/>
                  </a:rPr>
                  <a:t>й </a:t>
                </a:r>
                <a:r>
                  <a:rPr lang="ru-RU" sz="1800" dirty="0">
                    <a:effectLst/>
                    <a:latin typeface="Fd261957-Identity-H"/>
                  </a:rPr>
                  <a:t>формуле можно выполнить аналитически, в результате чего прогностическое распределение принимает вид нормального распределения: </a:t>
                </a:r>
                <a:endParaRPr lang="en-US" sz="1800" dirty="0">
                  <a:effectLst/>
                  <a:latin typeface="Fd261957-Identity-H"/>
                </a:endParaRPr>
              </a:p>
              <a:p>
                <a:pPr marL="0" indent="0">
                  <a:buNone/>
                </a:pP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20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2000" i="1">
                              <a:effectLst/>
                              <a:latin typeface="Cambria Math" panose="02040503050406030204" pitchFamily="18" charset="0"/>
                              <a:ea typeface="Aptos" panose="020B0004020202020204" pitchFamily="34" charset="0"/>
                              <a:cs typeface="Times New Roman" panose="02020603050405020304" pitchFamily="18" charset="0"/>
                            </a:rPr>
                            <m:t>𝑥</m:t>
                          </m:r>
                          <m:r>
                            <a:rPr lang="ru-RU"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2000" i="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2000" b="0" i="0"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𝑁</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𝑡</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𝑚</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𝑥</m:t>
                          </m:r>
                        </m:e>
                      </m:d>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𝑠</m:t>
                          </m:r>
                        </m:e>
                        <m:sup>
                          <m:r>
                            <a:rPr lang="en-US" sz="2000" b="0" i="1" smtClean="0">
                              <a:effectLst/>
                              <a:latin typeface="Cambria Math" panose="02040503050406030204" pitchFamily="18" charset="0"/>
                              <a:cs typeface="Times New Roman" panose="02020603050405020304" pitchFamily="18" charset="0"/>
                            </a:rPr>
                            <m:t>2</m:t>
                          </m:r>
                        </m:sup>
                      </m:sSup>
                      <m:d>
                        <m:dPr>
                          <m:ctrlPr>
                            <a:rPr lang="en-US" sz="2000" b="0" i="1" smtClean="0">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𝑥</m:t>
                          </m:r>
                        </m:e>
                      </m:d>
                      <m:r>
                        <a:rPr lang="en-US" sz="2000" b="0" i="1" smtClean="0">
                          <a:effectLst/>
                          <a:latin typeface="Cambria Math" panose="02040503050406030204" pitchFamily="18" charset="0"/>
                          <a:cs typeface="Times New Roman" panose="020206030504050203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𝑆</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𝑛</m:t>
                              </m:r>
                            </m:sub>
                          </m:sSub>
                        </m:e>
                      </m:nary>
                    </m:oMath>
                  </m:oMathPara>
                </a14:m>
                <a:endParaRPr lang="en-US" sz="20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𝑠</m:t>
                          </m:r>
                        </m:e>
                        <m:sup>
                          <m:r>
                            <a:rPr lang="en-US" sz="2000" i="1">
                              <a:latin typeface="Cambria Math" panose="02040503050406030204" pitchFamily="18" charset="0"/>
                              <a:cs typeface="Times New Roman" panose="02020603050405020304" pitchFamily="18" charset="0"/>
                            </a:rPr>
                            <m:t>2</m:t>
                          </m:r>
                        </m:sup>
                      </m:sSup>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rPr>
                            <m:t>𝛽</m:t>
                          </m:r>
                        </m:e>
                        <m:sup>
                          <m:r>
                            <a:rPr lang="en-US" sz="2000" b="0" i="1" smtClean="0">
                              <a:latin typeface="Cambria Math" panose="02040503050406030204" pitchFamily="18" charset="0"/>
                              <a:cs typeface="Times New Roman" panose="02020603050405020304" pitchFamily="18" charset="0"/>
                            </a:rPr>
                            <m:t>−1</m:t>
                          </m:r>
                        </m:sup>
                      </m:sSup>
                      <m:r>
                        <a:rPr lang="en-US" sz="2000" b="0" i="1" smtClean="0">
                          <a:latin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𝑆</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𝑆</m:t>
                          </m:r>
                        </m:e>
                        <m:sup>
                          <m:r>
                            <a:rPr lang="en-US" sz="2000" b="0" i="1" smtClean="0">
                              <a:effectLst/>
                              <a:latin typeface="Cambria Math" panose="02040503050406030204" pitchFamily="18" charset="0"/>
                              <a:cs typeface="Times New Roman" panose="02020603050405020304" pitchFamily="18" charset="0"/>
                            </a:rPr>
                            <m:t>−1</m:t>
                          </m:r>
                        </m:sup>
                      </m:sSup>
                      <m:r>
                        <a:rPr lang="en-US" sz="2000" b="0" i="1" smtClean="0">
                          <a:effectLst/>
                          <a:latin typeface="Cambria Math" panose="02040503050406030204" pitchFamily="18" charset="0"/>
                          <a:cs typeface="Times New Roman" panose="02020603050405020304" pitchFamily="18" charset="0"/>
                        </a:rPr>
                        <m:t>=</m:t>
                      </m:r>
                      <m:r>
                        <a:rPr lang="en-US" sz="2000" b="0" i="1" smtClean="0">
                          <a:effectLst/>
                          <a:latin typeface="Cambria Math" panose="02040503050406030204" pitchFamily="18" charset="0"/>
                          <a:ea typeface="Cambria Math" panose="02040503050406030204" pitchFamily="18" charset="0"/>
                          <a:cs typeface="Times New Roman" panose="02020603050405020304" pitchFamily="18" charset="0"/>
                        </a:rPr>
                        <m:t>𝛼</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𝐈</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rPr>
                        <m:t>𝛽</m:t>
                      </m:r>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e>
                      </m:nary>
                    </m:oMath>
                  </m:oMathPara>
                </a14:m>
                <a:endParaRPr lang="en-US" sz="2000" b="1" dirty="0"/>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𝜙</m:t>
                      </m:r>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𝑖</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𝑀</m:t>
                          </m:r>
                        </m:e>
                      </m:acc>
                      <m:r>
                        <a:rPr lang="en-US" sz="2000" b="0" i="1" smtClean="0">
                          <a:latin typeface="Cambria Math" panose="02040503050406030204" pitchFamily="18" charset="0"/>
                          <a:ea typeface="Cambria Math" panose="02040503050406030204" pitchFamily="18" charset="0"/>
                        </a:rPr>
                        <m:t>)</m:t>
                      </m:r>
                    </m:oMath>
                  </m:oMathPara>
                </a14:m>
                <a:endParaRPr lang="ru-RU" sz="2000" b="1" dirty="0"/>
              </a:p>
            </p:txBody>
          </p:sp>
        </mc:Choice>
        <mc:Fallback xmlns="">
          <p:sp>
            <p:nvSpPr>
              <p:cNvPr id="3" name="Объект 2">
                <a:extLst>
                  <a:ext uri="{FF2B5EF4-FFF2-40B4-BE49-F238E27FC236}">
                    <a16:creationId xmlns:a16="http://schemas.microsoft.com/office/drawing/2014/main" id="{A9F07056-F7F9-9B47-89FB-68B85D2C8504}"/>
                  </a:ext>
                </a:extLst>
              </p:cNvPr>
              <p:cNvSpPr>
                <a:spLocks noGrp="1" noRot="1" noChangeAspect="1" noMove="1" noResize="1" noEditPoints="1" noAdjustHandles="1" noChangeArrowheads="1" noChangeShapeType="1" noTextEdit="1"/>
              </p:cNvSpPr>
              <p:nvPr>
                <p:ph idx="1"/>
              </p:nvPr>
            </p:nvSpPr>
            <p:spPr>
              <a:xfrm>
                <a:off x="457200" y="1219200"/>
                <a:ext cx="4556955" cy="5498123"/>
              </a:xfrm>
              <a:blipFill>
                <a:blip r:embed="rId2"/>
                <a:stretch>
                  <a:fillRect l="-1111" t="-19861" r="-1111" b="-1177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295BF10-7C15-8E4F-82CC-8096D0EC6894}"/>
              </a:ext>
            </a:extLst>
          </p:cNvPr>
          <p:cNvSpPr>
            <a:spLocks noGrp="1"/>
          </p:cNvSpPr>
          <p:nvPr>
            <p:ph type="sldNum" sz="quarter" idx="12"/>
          </p:nvPr>
        </p:nvSpPr>
        <p:spPr/>
        <p:txBody>
          <a:bodyPr/>
          <a:lstStyle/>
          <a:p>
            <a:fld id="{38237106-F2ED-405E-BC33-CC3CF426205F}" type="slidenum">
              <a:rPr lang="en-US" smtClean="0"/>
              <a:pPr/>
              <a:t>43</a:t>
            </a:fld>
            <a:endParaRPr lang="en-US"/>
          </a:p>
        </p:txBody>
      </p:sp>
      <p:pic>
        <p:nvPicPr>
          <p:cNvPr id="5" name="Рисунок 4">
            <a:extLst>
              <a:ext uri="{FF2B5EF4-FFF2-40B4-BE49-F238E27FC236}">
                <a16:creationId xmlns:a16="http://schemas.microsoft.com/office/drawing/2014/main" id="{915A6EFB-3F50-C646-A671-A5E6435B4B92}"/>
              </a:ext>
            </a:extLst>
          </p:cNvPr>
          <p:cNvPicPr>
            <a:picLocks noChangeAspect="1"/>
          </p:cNvPicPr>
          <p:nvPr/>
        </p:nvPicPr>
        <p:blipFill>
          <a:blip r:embed="rId3"/>
          <a:stretch>
            <a:fillRect/>
          </a:stretch>
        </p:blipFill>
        <p:spPr>
          <a:xfrm>
            <a:off x="5014155" y="3566258"/>
            <a:ext cx="3672645" cy="2741552"/>
          </a:xfrm>
          <a:prstGeom prst="rect">
            <a:avLst/>
          </a:prstGeom>
        </p:spPr>
      </p:pic>
    </p:spTree>
    <p:extLst>
      <p:ext uri="{BB962C8B-B14F-4D97-AF65-F5344CB8AC3E}">
        <p14:creationId xmlns:p14="http://schemas.microsoft.com/office/powerpoint/2010/main" val="2536169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475B6-B7C2-854C-99A4-FFF4AE5D3A15}"/>
              </a:ext>
            </a:extLst>
          </p:cNvPr>
          <p:cNvSpPr>
            <a:spLocks noGrp="1"/>
          </p:cNvSpPr>
          <p:nvPr>
            <p:ph type="title"/>
          </p:nvPr>
        </p:nvSpPr>
        <p:spPr/>
        <p:txBody>
          <a:bodyPr>
            <a:normAutofit/>
          </a:bodyPr>
          <a:lstStyle/>
          <a:p>
            <a:r>
              <a:rPr lang="ru-RU" dirty="0"/>
              <a:t>Выбор модели </a:t>
            </a:r>
          </a:p>
        </p:txBody>
      </p:sp>
      <p:graphicFrame>
        <p:nvGraphicFramePr>
          <p:cNvPr id="5" name="Объект 4">
            <a:extLst>
              <a:ext uri="{FF2B5EF4-FFF2-40B4-BE49-F238E27FC236}">
                <a16:creationId xmlns:a16="http://schemas.microsoft.com/office/drawing/2014/main" id="{358D9797-6D7E-F04D-90E1-41C1554A1757}"/>
              </a:ext>
            </a:extLst>
          </p:cNvPr>
          <p:cNvGraphicFramePr>
            <a:graphicFrameLocks noGrp="1"/>
          </p:cNvGraphicFramePr>
          <p:nvPr>
            <p:ph idx="1"/>
            <p:extLst>
              <p:ext uri="{D42A27DB-BD31-4B8C-83A1-F6EECF244321}">
                <p14:modId xmlns:p14="http://schemas.microsoft.com/office/powerpoint/2010/main" val="112861420"/>
              </p:ext>
            </p:extLst>
          </p:nvPr>
        </p:nvGraphicFramePr>
        <p:xfrm>
          <a:off x="457200" y="1210235"/>
          <a:ext cx="8229600" cy="5282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C3985BA7-E185-264F-802D-03DA64C9F078}"/>
              </a:ext>
            </a:extLst>
          </p:cNvPr>
          <p:cNvSpPr>
            <a:spLocks noGrp="1"/>
          </p:cNvSpPr>
          <p:nvPr>
            <p:ph type="sldNum" sz="quarter" idx="12"/>
          </p:nvPr>
        </p:nvSpPr>
        <p:spPr/>
        <p:txBody>
          <a:bodyPr/>
          <a:lstStyle/>
          <a:p>
            <a:fld id="{38237106-F2ED-405E-BC33-CC3CF426205F}" type="slidenum">
              <a:rPr lang="en-US" smtClean="0"/>
              <a:pPr/>
              <a:t>44</a:t>
            </a:fld>
            <a:endParaRPr lang="en-US"/>
          </a:p>
        </p:txBody>
      </p:sp>
    </p:spTree>
    <p:extLst>
      <p:ext uri="{BB962C8B-B14F-4D97-AF65-F5344CB8AC3E}">
        <p14:creationId xmlns:p14="http://schemas.microsoft.com/office/powerpoint/2010/main" val="1972169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3A53C0-3786-9F4F-9077-84B639A3D404}"/>
              </a:ext>
            </a:extLst>
          </p:cNvPr>
          <p:cNvSpPr>
            <a:spLocks noGrp="1"/>
          </p:cNvSpPr>
          <p:nvPr>
            <p:ph type="title"/>
          </p:nvPr>
        </p:nvSpPr>
        <p:spPr/>
        <p:txBody>
          <a:bodyPr/>
          <a:lstStyle/>
          <a:p>
            <a:r>
              <a:rPr lang="en" dirty="0"/>
              <a:t>No free lunch theorem</a:t>
            </a:r>
            <a:endParaRPr lang="ru-RU" dirty="0"/>
          </a:p>
        </p:txBody>
      </p:sp>
      <p:sp>
        <p:nvSpPr>
          <p:cNvPr id="3" name="Объект 2">
            <a:extLst>
              <a:ext uri="{FF2B5EF4-FFF2-40B4-BE49-F238E27FC236}">
                <a16:creationId xmlns:a16="http://schemas.microsoft.com/office/drawing/2014/main" id="{F03817DF-AA9D-494B-B19C-2D23B90C32BB}"/>
              </a:ext>
            </a:extLst>
          </p:cNvPr>
          <p:cNvSpPr>
            <a:spLocks noGrp="1"/>
          </p:cNvSpPr>
          <p:nvPr>
            <p:ph idx="1"/>
          </p:nvPr>
        </p:nvSpPr>
        <p:spPr/>
        <p:txBody>
          <a:bodyPr/>
          <a:lstStyle/>
          <a:p>
            <a:pPr marL="0" indent="0" algn="r">
              <a:buNone/>
            </a:pPr>
            <a:r>
              <a:rPr lang="ru-RU" sz="1800" i="1" dirty="0">
                <a:effectLst/>
                <a:latin typeface="PTSerif" panose="020A0603040505020204" pitchFamily="18" charset="0"/>
              </a:rPr>
              <a:t>Все модели неверны, но некоторые из них полезны</a:t>
            </a:r>
            <a:r>
              <a:rPr lang="ru-RU" sz="1800" dirty="0">
                <a:effectLst/>
                <a:latin typeface="PTSerif" panose="020A0603040505020204" pitchFamily="18" charset="0"/>
              </a:rPr>
              <a:t>. — Джордж Бокс </a:t>
            </a:r>
            <a:endParaRPr lang="ru-RU" dirty="0"/>
          </a:p>
          <a:p>
            <a:pPr marL="0" indent="0">
              <a:buNone/>
            </a:pPr>
            <a:endParaRPr lang="ru-RU" sz="1800" dirty="0">
              <a:effectLst/>
              <a:latin typeface="PTSerif" panose="020A0603040505020204" pitchFamily="18" charset="0"/>
            </a:endParaRPr>
          </a:p>
          <a:p>
            <a:pPr marL="0" indent="0">
              <a:buNone/>
            </a:pPr>
            <a:r>
              <a:rPr lang="ru-RU" sz="1800" dirty="0">
                <a:effectLst/>
                <a:latin typeface="PTSerif" panose="020A0603040505020204" pitchFamily="18" charset="0"/>
              </a:rPr>
              <a:t>В литературе описано множество самых разных моделей, поэтому естественно спросить, какая их них наилучшая. К сожалению, не существует одной модели, которая была бы оптимальна для всех задач, – иногда этот факт называют </a:t>
            </a:r>
            <a:r>
              <a:rPr lang="ru-RU" sz="1800" b="1" dirty="0">
                <a:effectLst/>
                <a:latin typeface="PTSerif" panose="020A0603040505020204" pitchFamily="18" charset="0"/>
              </a:rPr>
              <a:t>теоремой об отсутствии бесплатных завтраков</a:t>
            </a:r>
            <a:r>
              <a:rPr lang="en" sz="1800" dirty="0">
                <a:effectLst/>
                <a:latin typeface="PTSerif" panose="020A0603040505020204" pitchFamily="18" charset="0"/>
              </a:rPr>
              <a:t>. </a:t>
            </a:r>
            <a:r>
              <a:rPr lang="ru-RU" sz="1800" dirty="0">
                <a:effectLst/>
                <a:latin typeface="PTSerif" panose="020A0603040505020204" pitchFamily="18" charset="0"/>
              </a:rPr>
              <a:t>Причина в том, что набор допущений (иногда называемый </a:t>
            </a:r>
            <a:r>
              <a:rPr lang="ru-RU" sz="1800" b="1" dirty="0">
                <a:effectLst/>
                <a:latin typeface="PTSerif" panose="020A0603040505020204" pitchFamily="18" charset="0"/>
              </a:rPr>
              <a:t>индуктивным смещением</a:t>
            </a:r>
            <a:r>
              <a:rPr lang="ru-RU" sz="1800" dirty="0">
                <a:effectLst/>
                <a:latin typeface="PTSerif" panose="020A0603040505020204" pitchFamily="18" charset="0"/>
              </a:rPr>
              <a:t>), который хорошо работает в одной предметной области, может давать никуда не годные результаты в другой. При выборе подходящей модели лучше всего опираться на знание предметной области и (или) на метод проб и ошибок (т. е. применять такие способы выбора модели, как перекрестная проверка или байесовские методы. Поэтому так важно иметь в своем арсенале много моделей и алгоритмических методов. </a:t>
            </a:r>
            <a:endParaRPr lang="ru-RU" dirty="0"/>
          </a:p>
          <a:p>
            <a:endParaRPr lang="ru-RU" dirty="0"/>
          </a:p>
        </p:txBody>
      </p:sp>
      <p:sp>
        <p:nvSpPr>
          <p:cNvPr id="4" name="Номер слайда 3">
            <a:extLst>
              <a:ext uri="{FF2B5EF4-FFF2-40B4-BE49-F238E27FC236}">
                <a16:creationId xmlns:a16="http://schemas.microsoft.com/office/drawing/2014/main" id="{E6E76D0D-BC3B-8F46-A428-2A0A80812EF4}"/>
              </a:ext>
            </a:extLst>
          </p:cNvPr>
          <p:cNvSpPr>
            <a:spLocks noGrp="1"/>
          </p:cNvSpPr>
          <p:nvPr>
            <p:ph type="sldNum" sz="quarter" idx="12"/>
          </p:nvPr>
        </p:nvSpPr>
        <p:spPr/>
        <p:txBody>
          <a:bodyPr/>
          <a:lstStyle/>
          <a:p>
            <a:fld id="{38237106-F2ED-405E-BC33-CC3CF426205F}" type="slidenum">
              <a:rPr lang="en-US" smtClean="0"/>
              <a:pPr/>
              <a:t>45</a:t>
            </a:fld>
            <a:endParaRPr lang="en-US"/>
          </a:p>
        </p:txBody>
      </p:sp>
    </p:spTree>
    <p:extLst>
      <p:ext uri="{BB962C8B-B14F-4D97-AF65-F5344CB8AC3E}">
        <p14:creationId xmlns:p14="http://schemas.microsoft.com/office/powerpoint/2010/main" val="1297775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132544-B276-9243-B0CF-88F978C3F1EF}"/>
              </a:ext>
            </a:extLst>
          </p:cNvPr>
          <p:cNvSpPr>
            <a:spLocks noGrp="1"/>
          </p:cNvSpPr>
          <p:nvPr>
            <p:ph type="title"/>
          </p:nvPr>
        </p:nvSpPr>
        <p:spPr/>
        <p:txBody>
          <a:bodyPr/>
          <a:lstStyle/>
          <a:p>
            <a:r>
              <a:rPr lang="ru-RU" dirty="0"/>
              <a:t>Перекрёстная проверка</a:t>
            </a:r>
          </a:p>
        </p:txBody>
      </p:sp>
      <p:sp>
        <p:nvSpPr>
          <p:cNvPr id="3" name="Объект 2">
            <a:extLst>
              <a:ext uri="{FF2B5EF4-FFF2-40B4-BE49-F238E27FC236}">
                <a16:creationId xmlns:a16="http://schemas.microsoft.com/office/drawing/2014/main" id="{DF88D02B-1695-3743-A80D-8F323F48CFC2}"/>
              </a:ext>
            </a:extLst>
          </p:cNvPr>
          <p:cNvSpPr>
            <a:spLocks noGrp="1"/>
          </p:cNvSpPr>
          <p:nvPr>
            <p:ph idx="1"/>
          </p:nvPr>
        </p:nvSpPr>
        <p:spPr>
          <a:xfrm>
            <a:off x="457200" y="3429000"/>
            <a:ext cx="8229600" cy="2697163"/>
          </a:xfrm>
        </p:spPr>
        <p:txBody>
          <a:bodyPr>
            <a:normAutofit fontScale="92500" lnSpcReduction="20000"/>
          </a:bodyPr>
          <a:lstStyle/>
          <a:p>
            <a:r>
              <a:rPr lang="ru-RU" sz="1800" dirty="0">
                <a:effectLst/>
                <a:latin typeface="Fd467651-Identity-H"/>
              </a:rPr>
              <a:t>Метод </a:t>
            </a:r>
            <a:r>
              <a:rPr lang="en" sz="1800" i="1" dirty="0">
                <a:effectLst/>
                <a:latin typeface="Fd467651-Identity-H"/>
              </a:rPr>
              <a:t>S</a:t>
            </a:r>
            <a:r>
              <a:rPr lang="en" sz="1800" dirty="0">
                <a:effectLst/>
                <a:latin typeface="Fd467651-Identity-H"/>
              </a:rPr>
              <a:t>-</a:t>
            </a:r>
            <a:r>
              <a:rPr lang="ru-RU" sz="1800" dirty="0">
                <a:effectLst/>
                <a:latin typeface="Fd467651-Identity-H"/>
              </a:rPr>
              <a:t>групповой перекрестной проверки, проиллюстрированный здесь для случая </a:t>
            </a:r>
            <a:r>
              <a:rPr lang="en" sz="1800" i="1" dirty="0">
                <a:effectLst/>
                <a:latin typeface="Fd467651-Identity-H"/>
              </a:rPr>
              <a:t>S</a:t>
            </a:r>
            <a:r>
              <a:rPr lang="en" sz="1800" dirty="0">
                <a:effectLst/>
                <a:latin typeface="Fd467651-Identity-H"/>
              </a:rPr>
              <a:t> </a:t>
            </a:r>
            <a:r>
              <a:rPr lang="en" sz="1800" dirty="0">
                <a:effectLst/>
                <a:latin typeface="Fd2532549-Identity-H"/>
              </a:rPr>
              <a:t>= </a:t>
            </a:r>
            <a:r>
              <a:rPr lang="en" sz="1800" dirty="0">
                <a:effectLst/>
                <a:latin typeface="Fd2260317-Identity-H"/>
              </a:rPr>
              <a:t>4, </a:t>
            </a:r>
            <a:r>
              <a:rPr lang="ru-RU" sz="1800" dirty="0">
                <a:effectLst/>
                <a:latin typeface="Fd467651-Identity-H"/>
              </a:rPr>
              <a:t>включает в себя получение доступных данных </a:t>
            </a:r>
            <a:r>
              <a:rPr lang="ru-RU" sz="1800" dirty="0">
                <a:effectLst/>
                <a:latin typeface="Fd2558666-Identity-H"/>
              </a:rPr>
              <a:t>и </a:t>
            </a:r>
            <a:r>
              <a:rPr lang="ru-RU" sz="1800" dirty="0">
                <a:effectLst/>
                <a:latin typeface="Fd467651-Identity-H"/>
              </a:rPr>
              <a:t>разбиение их на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(в простейшем случае они имеют одинаковый размер). Затем </a:t>
            </a:r>
            <a:r>
              <a:rPr lang="en" sz="1800" i="1" dirty="0">
                <a:effectLst/>
                <a:latin typeface="Fd2561963-Identity-H"/>
              </a:rPr>
              <a:t>S</a:t>
            </a:r>
            <a:r>
              <a:rPr lang="en" sz="1800" dirty="0">
                <a:effectLst/>
                <a:latin typeface="Fd2561963-Identity-H"/>
              </a:rPr>
              <a:t> </a:t>
            </a:r>
            <a:r>
              <a:rPr lang="en" sz="1800" dirty="0">
                <a:effectLst/>
                <a:latin typeface="Fd2532549-Identity-H"/>
              </a:rPr>
              <a:t>- </a:t>
            </a:r>
            <a:r>
              <a:rPr lang="en" sz="1800" dirty="0">
                <a:effectLst/>
                <a:latin typeface="Fd2260317-Identity-H"/>
              </a:rPr>
              <a:t>1 </a:t>
            </a:r>
            <a:r>
              <a:rPr lang="ru-RU" sz="1800" dirty="0">
                <a:effectLst/>
                <a:latin typeface="Fd467651-Identity-H"/>
              </a:rPr>
              <a:t>групп используются для обучения набора моделей, а оценка точности осуществляется на оставшейся группе. После этого описанная процедура повторяется для всех возможных вариантов выбора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обозначенных здесь красным цветом, а показатели точности, полученные</a:t>
            </a:r>
            <a:br>
              <a:rPr lang="ru-RU" sz="1800" dirty="0">
                <a:effectLst/>
                <a:latin typeface="Fd467651-Identity-H"/>
              </a:rPr>
            </a:br>
            <a:r>
              <a:rPr lang="ru-RU" sz="1800" dirty="0">
                <a:effectLst/>
                <a:latin typeface="Fd467651-Identity-H"/>
              </a:rPr>
              <a:t>в результате </a:t>
            </a:r>
            <a:r>
              <a:rPr lang="en" sz="1800" i="1" dirty="0">
                <a:effectLst/>
                <a:latin typeface="Fd467651-Identity-H"/>
              </a:rPr>
              <a:t>S</a:t>
            </a:r>
            <a:r>
              <a:rPr lang="en" sz="1800" dirty="0">
                <a:effectLst/>
                <a:latin typeface="Fd467651-Identity-H"/>
              </a:rPr>
              <a:t> </a:t>
            </a:r>
            <a:r>
              <a:rPr lang="ru-RU" sz="1800" dirty="0">
                <a:effectLst/>
                <a:latin typeface="Fd467651-Identity-H"/>
              </a:rPr>
              <a:t>сеансов обучения, усредняются </a:t>
            </a:r>
          </a:p>
          <a:p>
            <a:r>
              <a:rPr lang="ru-RU" sz="1800" dirty="0">
                <a:latin typeface="Fd467651-Identity-H"/>
              </a:rPr>
              <a:t>Если данных мало то можно взять </a:t>
            </a:r>
            <a:r>
              <a:rPr lang="en-US" sz="1800" i="1" dirty="0">
                <a:latin typeface="Fd467651-Identity-H"/>
              </a:rPr>
              <a:t>S</a:t>
            </a:r>
            <a:r>
              <a:rPr lang="en-US" sz="1800" dirty="0">
                <a:latin typeface="Fd467651-Identity-H"/>
              </a:rPr>
              <a:t>=</a:t>
            </a:r>
            <a:r>
              <a:rPr lang="en-US" sz="1800" i="1" dirty="0">
                <a:latin typeface="Fd467651-Identity-H"/>
              </a:rPr>
              <a:t>N</a:t>
            </a:r>
            <a:endParaRPr lang="ru-RU" sz="1800" i="1" dirty="0">
              <a:latin typeface="Fd467651-Identity-H"/>
            </a:endParaRPr>
          </a:p>
          <a:p>
            <a:r>
              <a:rPr lang="ru-RU" sz="1800" dirty="0">
                <a:latin typeface="Fd467651-Identity-H"/>
              </a:rPr>
              <a:t>Если параметров много, то </a:t>
            </a:r>
            <a:r>
              <a:rPr lang="ru-RU" sz="1800" dirty="0">
                <a:latin typeface="Fd261957-Identity-H"/>
              </a:rPr>
              <a:t>и</a:t>
            </a:r>
            <a:r>
              <a:rPr lang="ru-RU" sz="1800" dirty="0">
                <a:effectLst/>
                <a:latin typeface="Fd261957-Identity-H"/>
              </a:rPr>
              <a:t>зучение комбинаций таких параметров могло бы в худшем случае потребовать нескольких сеансов обучения, количество которых экспоненциально растет при увеличении количества парамет­ров. </a:t>
            </a:r>
            <a:endParaRPr lang="ru-RU" dirty="0"/>
          </a:p>
          <a:p>
            <a:endParaRPr lang="ru-RU" i="1" dirty="0"/>
          </a:p>
        </p:txBody>
      </p:sp>
      <p:sp>
        <p:nvSpPr>
          <p:cNvPr id="4" name="Номер слайда 3">
            <a:extLst>
              <a:ext uri="{FF2B5EF4-FFF2-40B4-BE49-F238E27FC236}">
                <a16:creationId xmlns:a16="http://schemas.microsoft.com/office/drawing/2014/main" id="{38C37DED-9220-B64C-8E72-A898EB214952}"/>
              </a:ext>
            </a:extLst>
          </p:cNvPr>
          <p:cNvSpPr>
            <a:spLocks noGrp="1"/>
          </p:cNvSpPr>
          <p:nvPr>
            <p:ph type="sldNum" sz="quarter" idx="12"/>
          </p:nvPr>
        </p:nvSpPr>
        <p:spPr/>
        <p:txBody>
          <a:bodyPr/>
          <a:lstStyle/>
          <a:p>
            <a:fld id="{38237106-F2ED-405E-BC33-CC3CF426205F}" type="slidenum">
              <a:rPr lang="en-US" smtClean="0"/>
              <a:pPr/>
              <a:t>46</a:t>
            </a:fld>
            <a:endParaRPr lang="en-US"/>
          </a:p>
        </p:txBody>
      </p:sp>
      <p:pic>
        <p:nvPicPr>
          <p:cNvPr id="5" name="Рисунок 4">
            <a:extLst>
              <a:ext uri="{FF2B5EF4-FFF2-40B4-BE49-F238E27FC236}">
                <a16:creationId xmlns:a16="http://schemas.microsoft.com/office/drawing/2014/main" id="{D0EBB6A0-60EC-C84E-9F8A-3922341D7820}"/>
              </a:ext>
            </a:extLst>
          </p:cNvPr>
          <p:cNvPicPr>
            <a:picLocks noChangeAspect="1"/>
          </p:cNvPicPr>
          <p:nvPr/>
        </p:nvPicPr>
        <p:blipFill>
          <a:blip r:embed="rId2"/>
          <a:stretch>
            <a:fillRect/>
          </a:stretch>
        </p:blipFill>
        <p:spPr>
          <a:xfrm>
            <a:off x="2916619" y="1417149"/>
            <a:ext cx="3310762" cy="1869342"/>
          </a:xfrm>
          <a:prstGeom prst="rect">
            <a:avLst/>
          </a:prstGeom>
        </p:spPr>
      </p:pic>
    </p:spTree>
    <p:extLst>
      <p:ext uri="{BB962C8B-B14F-4D97-AF65-F5344CB8AC3E}">
        <p14:creationId xmlns:p14="http://schemas.microsoft.com/office/powerpoint/2010/main" val="2333530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065ED5-5D8A-7049-A9DF-153C181795D2}"/>
              </a:ext>
            </a:extLst>
          </p:cNvPr>
          <p:cNvSpPr>
            <a:spLocks noGrp="1"/>
          </p:cNvSpPr>
          <p:nvPr>
            <p:ph type="title"/>
          </p:nvPr>
        </p:nvSpPr>
        <p:spPr/>
        <p:txBody>
          <a:bodyPr/>
          <a:lstStyle/>
          <a:p>
            <a:r>
              <a:rPr lang="ru-RU" dirty="0"/>
              <a:t>Штраф за сложность</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4DA1240-001D-1E4B-8BE3-2F6D9B8B099B}"/>
                  </a:ext>
                </a:extLst>
              </p:cNvPr>
              <p:cNvSpPr>
                <a:spLocks noGrp="1"/>
              </p:cNvSpPr>
              <p:nvPr>
                <p:ph idx="1"/>
              </p:nvPr>
            </p:nvSpPr>
            <p:spPr/>
            <p:txBody>
              <a:bodyPr>
                <a:normAutofit/>
              </a:bodyPr>
              <a:lstStyle/>
              <a:p>
                <a:pPr marL="0" indent="0">
                  <a:buNone/>
                </a:pPr>
                <a:r>
                  <a:rPr lang="en-US" sz="1800" dirty="0" err="1">
                    <a:latin typeface="Fd2042035-Identity-H"/>
                  </a:rPr>
                  <a:t>И</a:t>
                </a:r>
                <a:r>
                  <a:rPr lang="ru-RU" sz="1800" dirty="0" err="1">
                    <a:effectLst/>
                    <a:latin typeface="Fd2042035-Identity-H"/>
                  </a:rPr>
                  <a:t>нформационный</a:t>
                </a:r>
                <a:r>
                  <a:rPr lang="ru-RU" sz="1800" dirty="0">
                    <a:effectLst/>
                    <a:latin typeface="Fd2042035-Identity-H"/>
                  </a:rPr>
                  <a:t> критерий </a:t>
                </a:r>
                <a:r>
                  <a:rPr lang="ru-RU" sz="1800" dirty="0" err="1">
                    <a:effectLst/>
                    <a:latin typeface="Fd2042035-Identity-H"/>
                  </a:rPr>
                  <a:t>Акаике</a:t>
                </a:r>
                <a:r>
                  <a:rPr lang="ru-RU" sz="1800" dirty="0">
                    <a:effectLst/>
                    <a:latin typeface="Fd2042035-Identity-H"/>
                  </a:rPr>
                  <a:t>, </a:t>
                </a:r>
                <a:r>
                  <a:rPr lang="ru-RU" sz="1800" dirty="0">
                    <a:effectLst/>
                    <a:latin typeface="Fd1161503-Identity-H"/>
                  </a:rPr>
                  <a:t>или </a:t>
                </a:r>
                <a:r>
                  <a:rPr lang="ru-RU" sz="1800" dirty="0">
                    <a:effectLst/>
                    <a:latin typeface="Fd1785535-Identity-H"/>
                  </a:rPr>
                  <a:t>(</a:t>
                </a:r>
                <a:r>
                  <a:rPr lang="en" sz="1800" dirty="0">
                    <a:effectLst/>
                    <a:latin typeface="Fd1785535-Identity-H"/>
                  </a:rPr>
                  <a:t>Akaike, </a:t>
                </a:r>
                <a:r>
                  <a:rPr lang="en" sz="1800" dirty="0">
                    <a:effectLst/>
                    <a:latin typeface="Fd261957-Identity-H"/>
                  </a:rPr>
                  <a:t>AIC</a:t>
                </a:r>
                <a:r>
                  <a:rPr lang="ru-RU" sz="1800" dirty="0">
                    <a:latin typeface="Fd261957-Identity-H"/>
                  </a:rPr>
                  <a:t>)</a:t>
                </a:r>
                <a:r>
                  <a:rPr lang="ru-RU" sz="1800" dirty="0">
                    <a:effectLst/>
                    <a:latin typeface="Fd261957-Identity-H"/>
                  </a:rPr>
                  <a:t>:</a:t>
                </a:r>
              </a:p>
              <a:p>
                <a:pPr marL="0" indent="0">
                  <a:buNone/>
                </a:pPr>
                <a:endParaRPr lang="ru-RU" sz="1800" dirty="0">
                  <a:effectLst/>
                  <a:latin typeface="Fd261957-Identity-H"/>
                </a:endParaRPr>
              </a:p>
              <a:p>
                <a:pPr marL="0" indent="0">
                  <a:buNone/>
                </a:pPr>
                <a14:m>
                  <m:oMathPara xmlns:m="http://schemas.openxmlformats.org/officeDocument/2006/math">
                    <m:oMathParaPr>
                      <m:jc m:val="centerGroup"/>
                    </m:oMathParaPr>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𝑀</m:t>
                      </m:r>
                    </m:oMath>
                  </m:oMathPara>
                </a14:m>
                <a:endParaRPr lang="ru-RU" sz="1800" dirty="0">
                  <a:effectLst/>
                  <a:latin typeface="Fd261957-Identity-H"/>
                </a:endParaRPr>
              </a:p>
              <a:p>
                <a:pPr marL="0" indent="0">
                  <a:buNone/>
                </a:pPr>
                <a14:m>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oMath>
                </a14:m>
                <a:r>
                  <a:rPr lang="ru-RU" sz="1800" dirty="0">
                    <a:effectLst/>
                    <a:latin typeface="Fd261957-Identity-H"/>
                  </a:rPr>
                  <a:t> - максимум логарифмической функции правдоподобия.</a:t>
                </a:r>
              </a:p>
              <a:p>
                <a:pPr marL="0" indent="0">
                  <a:buNone/>
                </a:pPr>
                <a14:m>
                  <m:oMath xmlns:m="http://schemas.openxmlformats.org/officeDocument/2006/math">
                    <m:r>
                      <a:rPr lang="en-US" sz="1800" b="0" i="1" smtClean="0">
                        <a:effectLst/>
                        <a:latin typeface="Cambria Math" panose="02040503050406030204" pitchFamily="18" charset="0"/>
                      </a:rPr>
                      <m:t>𝑀</m:t>
                    </m:r>
                  </m:oMath>
                </a14:m>
                <a:r>
                  <a:rPr lang="ru-RU" sz="1800" dirty="0">
                    <a:effectLst/>
                    <a:latin typeface="Fd261957-Identity-H"/>
                  </a:rPr>
                  <a:t> – число параметров модели. </a:t>
                </a:r>
              </a:p>
              <a:p>
                <a:pPr marL="0" indent="0">
                  <a:buNone/>
                </a:pPr>
                <a:r>
                  <a:rPr lang="ru-RU" sz="1800" dirty="0">
                    <a:effectLst/>
                    <a:latin typeface="Fd261957-Identity-H"/>
                  </a:rPr>
                  <a:t>Однако такие критерии не учитывают неопределенность в параметрах модели, и на практике они, как правило, пред­почитают слишком простые модели.</a:t>
                </a:r>
                <a:endParaRPr lang="ru-RU" dirty="0"/>
              </a:p>
            </p:txBody>
          </p:sp>
        </mc:Choice>
        <mc:Fallback xmlns="">
          <p:sp>
            <p:nvSpPr>
              <p:cNvPr id="3" name="Объект 2">
                <a:extLst>
                  <a:ext uri="{FF2B5EF4-FFF2-40B4-BE49-F238E27FC236}">
                    <a16:creationId xmlns:a16="http://schemas.microsoft.com/office/drawing/2014/main" id="{D4DA1240-001D-1E4B-8BE3-2F6D9B8B099B}"/>
                  </a:ext>
                </a:extLst>
              </p:cNvPr>
              <p:cNvSpPr>
                <a:spLocks noGrp="1" noRot="1" noChangeAspect="1" noMove="1" noResize="1" noEditPoints="1" noAdjustHandles="1" noChangeArrowheads="1" noChangeShapeType="1" noTextEdit="1"/>
              </p:cNvSpPr>
              <p:nvPr>
                <p:ph idx="1"/>
              </p:nvPr>
            </p:nvSpPr>
            <p:spPr>
              <a:blipFill>
                <a:blip r:embed="rId2"/>
                <a:stretch>
                  <a:fillRect l="-617" t="-840" r="-15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3D276C8-6FD7-2F45-B54A-1FEB950641BC}"/>
              </a:ext>
            </a:extLst>
          </p:cNvPr>
          <p:cNvSpPr>
            <a:spLocks noGrp="1"/>
          </p:cNvSpPr>
          <p:nvPr>
            <p:ph type="sldNum" sz="quarter" idx="12"/>
          </p:nvPr>
        </p:nvSpPr>
        <p:spPr/>
        <p:txBody>
          <a:bodyPr/>
          <a:lstStyle/>
          <a:p>
            <a:fld id="{38237106-F2ED-405E-BC33-CC3CF426205F}" type="slidenum">
              <a:rPr lang="en-US" smtClean="0"/>
              <a:pPr/>
              <a:t>47</a:t>
            </a:fld>
            <a:endParaRPr lang="en-US"/>
          </a:p>
        </p:txBody>
      </p:sp>
    </p:spTree>
    <p:extLst>
      <p:ext uri="{BB962C8B-B14F-4D97-AF65-F5344CB8AC3E}">
        <p14:creationId xmlns:p14="http://schemas.microsoft.com/office/powerpoint/2010/main" val="2828495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C882E0-CCBD-4B47-B0A2-EEFF77911DF4}"/>
              </a:ext>
            </a:extLst>
          </p:cNvPr>
          <p:cNvSpPr>
            <a:spLocks noGrp="1"/>
          </p:cNvSpPr>
          <p:nvPr>
            <p:ph type="title"/>
          </p:nvPr>
        </p:nvSpPr>
        <p:spPr/>
        <p:txBody>
          <a:bodyPr/>
          <a:lstStyle/>
          <a:p>
            <a:r>
              <a:rPr lang="ru-RU" dirty="0"/>
              <a:t>Пример выбора модели</a:t>
            </a:r>
          </a:p>
        </p:txBody>
      </p:sp>
      <p:pic>
        <p:nvPicPr>
          <p:cNvPr id="6" name="Объект 5">
            <a:extLst>
              <a:ext uri="{FF2B5EF4-FFF2-40B4-BE49-F238E27FC236}">
                <a16:creationId xmlns:a16="http://schemas.microsoft.com/office/drawing/2014/main" id="{97203434-156E-0C43-A9D7-6C6364453A17}"/>
              </a:ext>
            </a:extLst>
          </p:cNvPr>
          <p:cNvPicPr>
            <a:picLocks noGrp="1" noChangeAspect="1"/>
          </p:cNvPicPr>
          <p:nvPr>
            <p:ph idx="1"/>
          </p:nvPr>
        </p:nvPicPr>
        <p:blipFill>
          <a:blip r:embed="rId2"/>
          <a:stretch>
            <a:fillRect/>
          </a:stretch>
        </p:blipFill>
        <p:spPr>
          <a:xfrm>
            <a:off x="1673383" y="1600200"/>
            <a:ext cx="5797234" cy="4525963"/>
          </a:xfrm>
          <a:prstGeom prst="rect">
            <a:avLst/>
          </a:prstGeom>
        </p:spPr>
      </p:pic>
      <p:sp>
        <p:nvSpPr>
          <p:cNvPr id="4" name="Номер слайда 3">
            <a:extLst>
              <a:ext uri="{FF2B5EF4-FFF2-40B4-BE49-F238E27FC236}">
                <a16:creationId xmlns:a16="http://schemas.microsoft.com/office/drawing/2014/main" id="{321F93C0-A61B-3E48-9C3B-7363E2904C36}"/>
              </a:ext>
            </a:extLst>
          </p:cNvPr>
          <p:cNvSpPr>
            <a:spLocks noGrp="1"/>
          </p:cNvSpPr>
          <p:nvPr>
            <p:ph type="sldNum" sz="quarter" idx="12"/>
          </p:nvPr>
        </p:nvSpPr>
        <p:spPr/>
        <p:txBody>
          <a:bodyPr/>
          <a:lstStyle/>
          <a:p>
            <a:fld id="{38237106-F2ED-405E-BC33-CC3CF426205F}" type="slidenum">
              <a:rPr lang="en-US" smtClean="0"/>
              <a:pPr/>
              <a:t>48</a:t>
            </a:fld>
            <a:endParaRPr lang="en-US"/>
          </a:p>
        </p:txBody>
      </p:sp>
    </p:spTree>
    <p:extLst>
      <p:ext uri="{BB962C8B-B14F-4D97-AF65-F5344CB8AC3E}">
        <p14:creationId xmlns:p14="http://schemas.microsoft.com/office/powerpoint/2010/main" val="3011921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218D04-10E9-0C4B-A0AF-5F2FEAFA287C}"/>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42805D12-5B59-0A41-A50F-DFA3898F7BE5}"/>
              </a:ext>
            </a:extLst>
          </p:cNvPr>
          <p:cNvPicPr>
            <a:picLocks noGrp="1" noChangeAspect="1"/>
          </p:cNvPicPr>
          <p:nvPr>
            <p:ph idx="1"/>
          </p:nvPr>
        </p:nvPicPr>
        <p:blipFill>
          <a:blip r:embed="rId2"/>
          <a:stretch>
            <a:fillRect/>
          </a:stretch>
        </p:blipFill>
        <p:spPr>
          <a:xfrm>
            <a:off x="902380" y="1600200"/>
            <a:ext cx="7339240" cy="4525963"/>
          </a:xfrm>
          <a:prstGeom prst="rect">
            <a:avLst/>
          </a:prstGeom>
        </p:spPr>
      </p:pic>
      <p:sp>
        <p:nvSpPr>
          <p:cNvPr id="4" name="Номер слайда 3">
            <a:extLst>
              <a:ext uri="{FF2B5EF4-FFF2-40B4-BE49-F238E27FC236}">
                <a16:creationId xmlns:a16="http://schemas.microsoft.com/office/drawing/2014/main" id="{C7FB06B8-049B-484F-BC15-1D736061310A}"/>
              </a:ext>
            </a:extLst>
          </p:cNvPr>
          <p:cNvSpPr>
            <a:spLocks noGrp="1"/>
          </p:cNvSpPr>
          <p:nvPr>
            <p:ph type="sldNum" sz="quarter" idx="12"/>
          </p:nvPr>
        </p:nvSpPr>
        <p:spPr/>
        <p:txBody>
          <a:bodyPr/>
          <a:lstStyle/>
          <a:p>
            <a:fld id="{38237106-F2ED-405E-BC33-CC3CF426205F}" type="slidenum">
              <a:rPr lang="en-US" smtClean="0"/>
              <a:pPr/>
              <a:t>49</a:t>
            </a:fld>
            <a:endParaRPr lang="en-US"/>
          </a:p>
        </p:txBody>
      </p:sp>
    </p:spTree>
    <p:extLst>
      <p:ext uri="{BB962C8B-B14F-4D97-AF65-F5344CB8AC3E}">
        <p14:creationId xmlns:p14="http://schemas.microsoft.com/office/powerpoint/2010/main" val="262156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9D9C7F-4EBF-F04D-86EF-3F463D76D517}"/>
              </a:ext>
            </a:extLst>
          </p:cNvPr>
          <p:cNvSpPr>
            <a:spLocks noGrp="1"/>
          </p:cNvSpPr>
          <p:nvPr>
            <p:ph type="title"/>
          </p:nvPr>
        </p:nvSpPr>
        <p:spPr/>
        <p:txBody>
          <a:bodyPr/>
          <a:lstStyle/>
          <a:p>
            <a:r>
              <a:rPr lang="ru-RU" dirty="0"/>
              <a:t>Машинное обучение. Определение</a:t>
            </a:r>
          </a:p>
        </p:txBody>
      </p:sp>
      <p:graphicFrame>
        <p:nvGraphicFramePr>
          <p:cNvPr id="4" name="Объект 3">
            <a:extLst>
              <a:ext uri="{FF2B5EF4-FFF2-40B4-BE49-F238E27FC236}">
                <a16:creationId xmlns:a16="http://schemas.microsoft.com/office/drawing/2014/main" id="{7A063502-9465-F44C-8874-66712875CB8A}"/>
              </a:ext>
            </a:extLst>
          </p:cNvPr>
          <p:cNvGraphicFramePr>
            <a:graphicFrameLocks noGrp="1"/>
          </p:cNvGraphicFramePr>
          <p:nvPr>
            <p:ph idx="1"/>
            <p:extLst>
              <p:ext uri="{D42A27DB-BD31-4B8C-83A1-F6EECF244321}">
                <p14:modId xmlns:p14="http://schemas.microsoft.com/office/powerpoint/2010/main" val="23601269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451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FBCD1B-D52B-D249-A9CC-D6D450950B63}"/>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36782648-E42B-3A43-8C39-F7170A66D733}"/>
              </a:ext>
            </a:extLst>
          </p:cNvPr>
          <p:cNvPicPr>
            <a:picLocks noGrp="1" noChangeAspect="1"/>
          </p:cNvPicPr>
          <p:nvPr>
            <p:ph idx="1"/>
          </p:nvPr>
        </p:nvPicPr>
        <p:blipFill>
          <a:blip r:embed="rId2"/>
          <a:stretch>
            <a:fillRect/>
          </a:stretch>
        </p:blipFill>
        <p:spPr>
          <a:xfrm>
            <a:off x="515815" y="1325562"/>
            <a:ext cx="7635037" cy="5257800"/>
          </a:xfrm>
          <a:prstGeom prst="rect">
            <a:avLst/>
          </a:prstGeom>
        </p:spPr>
      </p:pic>
      <p:sp>
        <p:nvSpPr>
          <p:cNvPr id="4" name="Номер слайда 3">
            <a:extLst>
              <a:ext uri="{FF2B5EF4-FFF2-40B4-BE49-F238E27FC236}">
                <a16:creationId xmlns:a16="http://schemas.microsoft.com/office/drawing/2014/main" id="{13F43595-501E-5E4D-8D9B-A15977DF96FF}"/>
              </a:ext>
            </a:extLst>
          </p:cNvPr>
          <p:cNvSpPr>
            <a:spLocks noGrp="1"/>
          </p:cNvSpPr>
          <p:nvPr>
            <p:ph type="sldNum" sz="quarter" idx="12"/>
          </p:nvPr>
        </p:nvSpPr>
        <p:spPr/>
        <p:txBody>
          <a:bodyPr/>
          <a:lstStyle/>
          <a:p>
            <a:fld id="{38237106-F2ED-405E-BC33-CC3CF426205F}" type="slidenum">
              <a:rPr lang="en-US" smtClean="0"/>
              <a:pPr/>
              <a:t>50</a:t>
            </a:fld>
            <a:endParaRPr lang="en-US"/>
          </a:p>
        </p:txBody>
      </p:sp>
    </p:spTree>
    <p:extLst>
      <p:ext uri="{BB962C8B-B14F-4D97-AF65-F5344CB8AC3E}">
        <p14:creationId xmlns:p14="http://schemas.microsoft.com/office/powerpoint/2010/main" val="647296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746AD-C006-884E-AD9D-7382A3C55099}"/>
              </a:ext>
            </a:extLst>
          </p:cNvPr>
          <p:cNvSpPr>
            <a:spLocks noGrp="1"/>
          </p:cNvSpPr>
          <p:nvPr>
            <p:ph type="title"/>
          </p:nvPr>
        </p:nvSpPr>
        <p:spPr/>
        <p:txBody>
          <a:bodyPr/>
          <a:lstStyle/>
          <a:p>
            <a:r>
              <a:rPr lang="ru-RU" dirty="0"/>
              <a:t>Проклятие размерности</a:t>
            </a:r>
          </a:p>
        </p:txBody>
      </p:sp>
      <p:sp>
        <p:nvSpPr>
          <p:cNvPr id="3" name="Объект 2">
            <a:extLst>
              <a:ext uri="{FF2B5EF4-FFF2-40B4-BE49-F238E27FC236}">
                <a16:creationId xmlns:a16="http://schemas.microsoft.com/office/drawing/2014/main" id="{262C627F-A487-F841-BBCD-C8319D23C435}"/>
              </a:ext>
            </a:extLst>
          </p:cNvPr>
          <p:cNvSpPr>
            <a:spLocks noGrp="1"/>
          </p:cNvSpPr>
          <p:nvPr>
            <p:ph idx="1"/>
          </p:nvPr>
        </p:nvSpPr>
        <p:spPr/>
        <p:txBody>
          <a:bodyPr/>
          <a:lstStyle/>
          <a:p>
            <a:pPr marL="0" indent="0">
              <a:buNone/>
            </a:pPr>
            <a:r>
              <a:rPr lang="ru-RU" sz="1800" dirty="0">
                <a:effectLst/>
                <a:latin typeface="Fd34424-Identity-H"/>
              </a:rPr>
              <a:t>На </a:t>
            </a:r>
            <a:r>
              <a:rPr lang="ru-RU" sz="1800" dirty="0">
                <a:effectLst/>
                <a:latin typeface="Fd837699-Identity-H"/>
              </a:rPr>
              <a:t>рисунке </a:t>
            </a:r>
            <a:r>
              <a:rPr lang="ru-RU" sz="1800" dirty="0">
                <a:effectLst/>
                <a:latin typeface="Fd34424-Identity-H"/>
              </a:rPr>
              <a:t>показаны 100 точек из набора данных в виде диаграммы рассеяния, показывающей 2 из 12 измерений, </a:t>
            </a:r>
            <a:r>
              <a:rPr lang="ru-RU" sz="1800" dirty="0">
                <a:effectLst/>
                <a:latin typeface="Fd2561963-Identity-H"/>
              </a:rPr>
              <a:t>х6 </a:t>
            </a:r>
            <a:r>
              <a:rPr lang="ru-RU" sz="1800" dirty="0">
                <a:effectLst/>
                <a:latin typeface="Fd34424-Identity-H"/>
              </a:rPr>
              <a:t>и </a:t>
            </a:r>
            <a:r>
              <a:rPr lang="ru-RU" sz="1800" dirty="0">
                <a:effectLst/>
                <a:latin typeface="Fd2561963-Identity-H"/>
              </a:rPr>
              <a:t>х7 </a:t>
            </a:r>
            <a:r>
              <a:rPr lang="ru-RU" sz="1800" dirty="0">
                <a:effectLst/>
                <a:latin typeface="Fd34424-Identity-H"/>
              </a:rPr>
              <a:t>(остальные десять входных значений не указаны, чтобы не усло</a:t>
            </a:r>
            <a:r>
              <a:rPr lang="ru-RU" sz="1800" dirty="0">
                <a:effectLst/>
                <a:latin typeface="Fd2558668-Identity-H"/>
              </a:rPr>
              <a:t>жнять </a:t>
            </a:r>
            <a:r>
              <a:rPr lang="ru-RU" sz="1800" dirty="0">
                <a:effectLst/>
                <a:latin typeface="Fd34424-Identity-H"/>
              </a:rPr>
              <a:t>рисунок). </a:t>
            </a:r>
            <a:r>
              <a:rPr lang="ru-RU" sz="1800" dirty="0">
                <a:effectLst/>
                <a:latin typeface="Fd2449472-Identity-H"/>
              </a:rPr>
              <a:t>Каждая </a:t>
            </a:r>
            <a:r>
              <a:rPr lang="ru-RU" sz="1800" dirty="0">
                <a:effectLst/>
                <a:latin typeface="Fd34424-Identity-H"/>
              </a:rPr>
              <a:t>точка да</a:t>
            </a:r>
            <a:r>
              <a:rPr lang="ru-RU" sz="1800" dirty="0">
                <a:effectLst/>
                <a:latin typeface="Fd848363-Identity-H"/>
              </a:rPr>
              <a:t>нных </a:t>
            </a:r>
            <a:r>
              <a:rPr lang="ru-RU" sz="1800" dirty="0">
                <a:effectLst/>
                <a:latin typeface="Fd34424-Identity-H"/>
              </a:rPr>
              <a:t>помечена в соответ</a:t>
            </a:r>
            <a:r>
              <a:rPr lang="ru-RU" sz="1800" dirty="0">
                <a:effectLst/>
                <a:latin typeface="Fd2558668-Identity-H"/>
              </a:rPr>
              <a:t>ствии </a:t>
            </a:r>
            <a:r>
              <a:rPr lang="ru-RU" sz="1800" dirty="0">
                <a:effectLst/>
                <a:latin typeface="Fd34424-Identity-H"/>
              </a:rPr>
              <a:t>с тем, какому из трех геометрических классов она принадлежит. Наша цель состоит в том, чтобы использовать эти данные в качестве обучающего множества </a:t>
            </a:r>
            <a:r>
              <a:rPr lang="ru-RU" sz="1800" dirty="0">
                <a:effectLst/>
                <a:latin typeface="Fd837699-Identity-H"/>
              </a:rPr>
              <a:t>и </a:t>
            </a:r>
            <a:r>
              <a:rPr lang="ru-RU" sz="1800" dirty="0">
                <a:effectLst/>
                <a:latin typeface="Fd34424-Identity-H"/>
              </a:rPr>
              <a:t>получить возможность классифицировать новое наблюдение </a:t>
            </a:r>
            <a:r>
              <a:rPr lang="ru-RU" sz="1800" dirty="0">
                <a:effectLst/>
                <a:latin typeface="Fd2560914-Identity-H"/>
              </a:rPr>
              <a:t>(</a:t>
            </a:r>
            <a:r>
              <a:rPr lang="ru-RU" sz="1800" dirty="0">
                <a:effectLst/>
                <a:latin typeface="Fd2561963-Identity-H"/>
              </a:rPr>
              <a:t>х6, х7</a:t>
            </a:r>
            <a:r>
              <a:rPr lang="ru-RU" sz="1800" dirty="0">
                <a:effectLst/>
                <a:latin typeface="Fd2560914-Identity-H"/>
              </a:rPr>
              <a:t>)</a:t>
            </a:r>
            <a:r>
              <a:rPr lang="ru-RU" sz="1800" dirty="0">
                <a:effectLst/>
                <a:latin typeface="Fd2561963-Identity-H"/>
              </a:rPr>
              <a:t>, </a:t>
            </a:r>
            <a:r>
              <a:rPr lang="ru-RU" sz="1800" dirty="0">
                <a:effectLst/>
                <a:latin typeface="Fd34424-Identity-H"/>
              </a:rPr>
              <a:t>обозначен­ крестиком. </a:t>
            </a:r>
            <a:endParaRPr lang="ru-RU" dirty="0"/>
          </a:p>
          <a:p>
            <a:endParaRPr lang="ru-RU" dirty="0"/>
          </a:p>
        </p:txBody>
      </p:sp>
      <p:sp>
        <p:nvSpPr>
          <p:cNvPr id="4" name="Номер слайда 3">
            <a:extLst>
              <a:ext uri="{FF2B5EF4-FFF2-40B4-BE49-F238E27FC236}">
                <a16:creationId xmlns:a16="http://schemas.microsoft.com/office/drawing/2014/main" id="{A1DBCA24-E7AE-1B47-B99C-4E8418EE7807}"/>
              </a:ext>
            </a:extLst>
          </p:cNvPr>
          <p:cNvSpPr>
            <a:spLocks noGrp="1"/>
          </p:cNvSpPr>
          <p:nvPr>
            <p:ph type="sldNum" sz="quarter" idx="12"/>
          </p:nvPr>
        </p:nvSpPr>
        <p:spPr/>
        <p:txBody>
          <a:bodyPr/>
          <a:lstStyle/>
          <a:p>
            <a:fld id="{38237106-F2ED-405E-BC33-CC3CF426205F}" type="slidenum">
              <a:rPr lang="en-US" smtClean="0"/>
              <a:pPr/>
              <a:t>51</a:t>
            </a:fld>
            <a:endParaRPr lang="en-US"/>
          </a:p>
        </p:txBody>
      </p:sp>
      <p:pic>
        <p:nvPicPr>
          <p:cNvPr id="6" name="Рисунок 5">
            <a:extLst>
              <a:ext uri="{FF2B5EF4-FFF2-40B4-BE49-F238E27FC236}">
                <a16:creationId xmlns:a16="http://schemas.microsoft.com/office/drawing/2014/main" id="{699A8C59-44FB-9B42-B4C6-4E2EF5207FB9}"/>
              </a:ext>
            </a:extLst>
          </p:cNvPr>
          <p:cNvPicPr>
            <a:picLocks noChangeAspect="1"/>
          </p:cNvPicPr>
          <p:nvPr/>
        </p:nvPicPr>
        <p:blipFill>
          <a:blip r:embed="rId2"/>
          <a:stretch>
            <a:fillRect/>
          </a:stretch>
        </p:blipFill>
        <p:spPr>
          <a:xfrm>
            <a:off x="2633295" y="3505200"/>
            <a:ext cx="3286858" cy="3286858"/>
          </a:xfrm>
          <a:prstGeom prst="rect">
            <a:avLst/>
          </a:prstGeom>
        </p:spPr>
      </p:pic>
    </p:spTree>
    <p:extLst>
      <p:ext uri="{BB962C8B-B14F-4D97-AF65-F5344CB8AC3E}">
        <p14:creationId xmlns:p14="http://schemas.microsoft.com/office/powerpoint/2010/main" val="414112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5572E4-19BC-8D43-AEF3-5B826B27A3D8}"/>
              </a:ext>
            </a:extLst>
          </p:cNvPr>
          <p:cNvSpPr>
            <a:spLocks noGrp="1"/>
          </p:cNvSpPr>
          <p:nvPr>
            <p:ph type="title"/>
          </p:nvPr>
        </p:nvSpPr>
        <p:spPr/>
        <p:txBody>
          <a:bodyPr/>
          <a:lstStyle/>
          <a:p>
            <a:r>
              <a:rPr lang="ru-RU" dirty="0"/>
              <a:t>Проклятие размерности</a:t>
            </a:r>
          </a:p>
        </p:txBody>
      </p:sp>
      <p:pic>
        <p:nvPicPr>
          <p:cNvPr id="5" name="Объект 4">
            <a:extLst>
              <a:ext uri="{FF2B5EF4-FFF2-40B4-BE49-F238E27FC236}">
                <a16:creationId xmlns:a16="http://schemas.microsoft.com/office/drawing/2014/main" id="{34F55AF2-EE0B-4A4C-8023-1FF7D697BE0B}"/>
              </a:ext>
            </a:extLst>
          </p:cNvPr>
          <p:cNvPicPr>
            <a:picLocks noGrp="1" noChangeAspect="1"/>
          </p:cNvPicPr>
          <p:nvPr>
            <p:ph idx="1"/>
          </p:nvPr>
        </p:nvPicPr>
        <p:blipFill>
          <a:blip r:embed="rId2"/>
          <a:stretch>
            <a:fillRect/>
          </a:stretch>
        </p:blipFill>
        <p:spPr>
          <a:xfrm>
            <a:off x="663819" y="1830692"/>
            <a:ext cx="3790950" cy="3790950"/>
          </a:xfrm>
          <a:prstGeom prst="rect">
            <a:avLst/>
          </a:prstGeom>
        </p:spPr>
      </p:pic>
      <p:sp>
        <p:nvSpPr>
          <p:cNvPr id="4" name="Номер слайда 3">
            <a:extLst>
              <a:ext uri="{FF2B5EF4-FFF2-40B4-BE49-F238E27FC236}">
                <a16:creationId xmlns:a16="http://schemas.microsoft.com/office/drawing/2014/main" id="{614FA2C9-1AD1-A741-9BC6-A2BE07B7A635}"/>
              </a:ext>
            </a:extLst>
          </p:cNvPr>
          <p:cNvSpPr>
            <a:spLocks noGrp="1"/>
          </p:cNvSpPr>
          <p:nvPr>
            <p:ph type="sldNum" sz="quarter" idx="12"/>
          </p:nvPr>
        </p:nvSpPr>
        <p:spPr/>
        <p:txBody>
          <a:bodyPr/>
          <a:lstStyle/>
          <a:p>
            <a:fld id="{38237106-F2ED-405E-BC33-CC3CF426205F}" type="slidenum">
              <a:rPr lang="en-US" smtClean="0"/>
              <a:pPr/>
              <a:t>52</a:t>
            </a:fld>
            <a:endParaRPr lang="en-US"/>
          </a:p>
        </p:txBody>
      </p:sp>
      <p:pic>
        <p:nvPicPr>
          <p:cNvPr id="7" name="Рисунок 6">
            <a:extLst>
              <a:ext uri="{FF2B5EF4-FFF2-40B4-BE49-F238E27FC236}">
                <a16:creationId xmlns:a16="http://schemas.microsoft.com/office/drawing/2014/main" id="{50188554-287B-C54C-8A8C-1063FFA1A07E}"/>
              </a:ext>
            </a:extLst>
          </p:cNvPr>
          <p:cNvPicPr>
            <a:picLocks noChangeAspect="1"/>
          </p:cNvPicPr>
          <p:nvPr/>
        </p:nvPicPr>
        <p:blipFill>
          <a:blip r:embed="rId3"/>
          <a:stretch>
            <a:fillRect/>
          </a:stretch>
        </p:blipFill>
        <p:spPr>
          <a:xfrm>
            <a:off x="4761644" y="1680933"/>
            <a:ext cx="2058500" cy="628986"/>
          </a:xfrm>
          <a:prstGeom prst="rect">
            <a:avLst/>
          </a:prstGeom>
        </p:spPr>
      </p:pic>
      <p:pic>
        <p:nvPicPr>
          <p:cNvPr id="9" name="Рисунок 8">
            <a:extLst>
              <a:ext uri="{FF2B5EF4-FFF2-40B4-BE49-F238E27FC236}">
                <a16:creationId xmlns:a16="http://schemas.microsoft.com/office/drawing/2014/main" id="{F44A9DCB-A109-844A-8962-FCEA923A11C3}"/>
              </a:ext>
            </a:extLst>
          </p:cNvPr>
          <p:cNvPicPr>
            <a:picLocks noChangeAspect="1"/>
          </p:cNvPicPr>
          <p:nvPr/>
        </p:nvPicPr>
        <p:blipFill>
          <a:blip r:embed="rId4"/>
          <a:stretch>
            <a:fillRect/>
          </a:stretch>
        </p:blipFill>
        <p:spPr>
          <a:xfrm>
            <a:off x="6896343" y="2381928"/>
            <a:ext cx="1699847" cy="1801028"/>
          </a:xfrm>
          <a:prstGeom prst="rect">
            <a:avLst/>
          </a:prstGeom>
        </p:spPr>
      </p:pic>
      <p:pic>
        <p:nvPicPr>
          <p:cNvPr id="11" name="Рисунок 10">
            <a:extLst>
              <a:ext uri="{FF2B5EF4-FFF2-40B4-BE49-F238E27FC236}">
                <a16:creationId xmlns:a16="http://schemas.microsoft.com/office/drawing/2014/main" id="{0F23FE25-A608-A043-B1FE-9FC46FCA1DE0}"/>
              </a:ext>
            </a:extLst>
          </p:cNvPr>
          <p:cNvPicPr>
            <a:picLocks noChangeAspect="1"/>
          </p:cNvPicPr>
          <p:nvPr/>
        </p:nvPicPr>
        <p:blipFill>
          <a:blip r:embed="rId5"/>
          <a:stretch>
            <a:fillRect/>
          </a:stretch>
        </p:blipFill>
        <p:spPr>
          <a:xfrm>
            <a:off x="5232155" y="3666045"/>
            <a:ext cx="2514111" cy="2917317"/>
          </a:xfrm>
          <a:prstGeom prst="rect">
            <a:avLst/>
          </a:prstGeom>
        </p:spPr>
      </p:pic>
    </p:spTree>
    <p:extLst>
      <p:ext uri="{BB962C8B-B14F-4D97-AF65-F5344CB8AC3E}">
        <p14:creationId xmlns:p14="http://schemas.microsoft.com/office/powerpoint/2010/main" val="260905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Теория принятия решений</a:t>
            </a:r>
            <a:endParaRPr lang="en-GB" dirty="0"/>
          </a:p>
        </p:txBody>
      </p:sp>
      <p:sp>
        <p:nvSpPr>
          <p:cNvPr id="3" name="Content Placeholder 2"/>
          <p:cNvSpPr>
            <a:spLocks noGrp="1"/>
          </p:cNvSpPr>
          <p:nvPr>
            <p:ph idx="1"/>
          </p:nvPr>
        </p:nvSpPr>
        <p:spPr/>
        <p:txBody>
          <a:bodyPr>
            <a:normAutofit/>
          </a:bodyPr>
          <a:lstStyle/>
          <a:p>
            <a:pPr marL="0" indent="0">
              <a:buNone/>
            </a:pPr>
            <a:r>
              <a:rPr lang="ru-RU" sz="2400" dirty="0"/>
              <a:t>Шаг вывода</a:t>
            </a:r>
            <a:endParaRPr lang="en-GB" sz="2400" dirty="0"/>
          </a:p>
          <a:p>
            <a:r>
              <a:rPr lang="en-GB" sz="2400" dirty="0"/>
              <a:t>	</a:t>
            </a:r>
            <a:r>
              <a:rPr lang="ru-RU" sz="2400" dirty="0"/>
              <a:t>Определите </a:t>
            </a:r>
            <a:r>
              <a:rPr lang="en-GB" sz="2400" dirty="0"/>
              <a:t>            </a:t>
            </a:r>
            <a:r>
              <a:rPr lang="ru-RU" sz="2400" dirty="0"/>
              <a:t>или</a:t>
            </a:r>
            <a:r>
              <a:rPr lang="en-GB" sz="2400" dirty="0"/>
              <a:t>           .</a:t>
            </a:r>
          </a:p>
          <a:p>
            <a:endParaRPr lang="en-GB" sz="2400" dirty="0"/>
          </a:p>
          <a:p>
            <a:pPr marL="0" indent="0">
              <a:buNone/>
            </a:pPr>
            <a:r>
              <a:rPr lang="ru-RU" sz="2400" dirty="0"/>
              <a:t>Шаг принятия решений</a:t>
            </a:r>
            <a:endParaRPr lang="en-GB" sz="2400" dirty="0"/>
          </a:p>
          <a:p>
            <a:r>
              <a:rPr lang="en-GB" sz="2400" dirty="0"/>
              <a:t>	</a:t>
            </a:r>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определите оптимальное </a:t>
            </a:r>
            <a:r>
              <a:rPr lang="en-GB" sz="2400" dirty="0">
                <a:latin typeface="cmti10" pitchFamily="34" charset="0"/>
              </a:rPr>
              <a:t>t</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3994923" y="2167509"/>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725115" y="2167909"/>
            <a:ext cx="660474" cy="280016"/>
          </a:xfrm>
          <a:prstGeom prst="rect">
            <a:avLst/>
          </a:prstGeom>
          <a:noFill/>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Минимальная частота ошибочной классификации</a:t>
            </a:r>
            <a:endParaRPr lang="en-GB" dirty="0"/>
          </a:p>
        </p:txBody>
      </p:sp>
      <p:pic>
        <p:nvPicPr>
          <p:cNvPr id="4" name="Content Placeholder 3" descr="Figure1.24.jpg"/>
          <p:cNvPicPr>
            <a:picLocks noGrp="1" noChangeAspect="1"/>
          </p:cNvPicPr>
          <p:nvPr>
            <p:ph idx="1"/>
          </p:nvPr>
        </p:nvPicPr>
        <p:blipFill>
          <a:blip r:embed="rId3"/>
          <a:stretch>
            <a:fillRect/>
          </a:stretch>
        </p:blipFill>
        <p:spPr>
          <a:xfrm>
            <a:off x="1905000" y="1447801"/>
            <a:ext cx="5301082" cy="3272333"/>
          </a:xfrm>
        </p:spPr>
      </p:pic>
      <p:pic>
        <p:nvPicPr>
          <p:cNvPr id="7" name="Picture 6"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802886" y="5105400"/>
            <a:ext cx="5538227" cy="966218"/>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sp>
        <p:nvSpPr>
          <p:cNvPr id="3" name="Content Placeholder 2"/>
          <p:cNvSpPr>
            <a:spLocks noGrp="1"/>
          </p:cNvSpPr>
          <p:nvPr>
            <p:ph idx="1"/>
          </p:nvPr>
        </p:nvSpPr>
        <p:spPr>
          <a:xfrm>
            <a:off x="533400" y="1600200"/>
            <a:ext cx="7924800" cy="4525963"/>
          </a:xfrm>
        </p:spPr>
        <p:txBody>
          <a:bodyPr>
            <a:normAutofit/>
          </a:bodyPr>
          <a:lstStyle/>
          <a:p>
            <a:pPr marL="0" indent="0">
              <a:buNone/>
            </a:pPr>
            <a:r>
              <a:rPr lang="ru" sz="2400" dirty="0"/>
              <a:t>Пример: классифицировать медицинские изображения как «рак»(c</a:t>
            </a:r>
            <a:r>
              <a:rPr lang="en-US" sz="2400" dirty="0" err="1"/>
              <a:t>ancer</a:t>
            </a:r>
            <a:r>
              <a:rPr lang="ru" sz="2400" dirty="0"/>
              <a:t>) или «норма».</a:t>
            </a:r>
          </a:p>
          <a:p>
            <a:endParaRPr lang="en-GB" sz="2400" dirty="0"/>
          </a:p>
        </p:txBody>
      </p:sp>
      <p:grpSp>
        <p:nvGrpSpPr>
          <p:cNvPr id="8" name="Group 7"/>
          <p:cNvGrpSpPr/>
          <p:nvPr/>
        </p:nvGrpSpPr>
        <p:grpSpPr>
          <a:xfrm>
            <a:off x="2302996" y="2509801"/>
            <a:ext cx="3412004" cy="1376399"/>
            <a:chOff x="2221468" y="2286000"/>
            <a:chExt cx="3412004" cy="1376399"/>
          </a:xfrm>
        </p:grpSpPr>
        <p:pic>
          <p:nvPicPr>
            <p:cNvPr id="6" name="Picture 5"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609850" y="2667000"/>
              <a:ext cx="3023622" cy="938786"/>
            </a:xfrm>
            <a:prstGeom prst="rect">
              <a:avLst/>
            </a:prstGeom>
            <a:noFill/>
          </p:spPr>
        </p:pic>
        <p:sp>
          <p:nvSpPr>
            <p:cNvPr id="5" name="TextBox 4"/>
            <p:cNvSpPr txBox="1"/>
            <p:nvPr/>
          </p:nvSpPr>
          <p:spPr>
            <a:xfrm>
              <a:off x="4038600" y="2286000"/>
              <a:ext cx="990600" cy="369332"/>
            </a:xfrm>
            <a:prstGeom prst="rect">
              <a:avLst/>
            </a:prstGeom>
            <a:noFill/>
          </p:spPr>
          <p:txBody>
            <a:bodyPr wrap="square" rtlCol="0">
              <a:spAutoFit/>
            </a:bodyPr>
            <a:lstStyle/>
            <a:p>
              <a:r>
                <a:rPr lang="en-GB" dirty="0"/>
                <a:t>Decision</a:t>
              </a:r>
            </a:p>
          </p:txBody>
        </p:sp>
        <p:sp>
          <p:nvSpPr>
            <p:cNvPr id="7" name="TextBox 6"/>
            <p:cNvSpPr txBox="1"/>
            <p:nvPr/>
          </p:nvSpPr>
          <p:spPr>
            <a:xfrm rot="16200000">
              <a:off x="2063234" y="3134833"/>
              <a:ext cx="685800" cy="369332"/>
            </a:xfrm>
            <a:prstGeom prst="rect">
              <a:avLst/>
            </a:prstGeom>
            <a:noFill/>
          </p:spPr>
          <p:txBody>
            <a:bodyPr wrap="square" rtlCol="0">
              <a:spAutoFit/>
            </a:bodyPr>
            <a:lstStyle/>
            <a:p>
              <a:r>
                <a:rPr lang="en-GB" dirty="0"/>
                <a:t>Truth</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pic>
        <p:nvPicPr>
          <p:cNvPr id="4" name="Picture 3"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718809" y="2057400"/>
            <a:ext cx="3681991" cy="710186"/>
          </a:xfrm>
          <a:prstGeom prst="rect">
            <a:avLst/>
          </a:prstGeom>
          <a:noFill/>
        </p:spPr>
      </p:pic>
      <p:pic>
        <p:nvPicPr>
          <p:cNvPr id="11" name="Picture 10"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3364989" y="4419600"/>
            <a:ext cx="2414024" cy="557787"/>
          </a:xfrm>
          <a:prstGeom prst="rect">
            <a:avLst/>
          </a:prstGeom>
          <a:noFill/>
          <a:ln/>
          <a:effectLst/>
        </p:spPr>
      </p:pic>
      <p:grpSp>
        <p:nvGrpSpPr>
          <p:cNvPr id="9" name="Group 8"/>
          <p:cNvGrpSpPr/>
          <p:nvPr/>
        </p:nvGrpSpPr>
        <p:grpSpPr>
          <a:xfrm>
            <a:off x="2273804" y="3259418"/>
            <a:ext cx="4572000" cy="830997"/>
            <a:chOff x="1066800" y="3348335"/>
            <a:chExt cx="4572000" cy="830997"/>
          </a:xfrm>
        </p:grpSpPr>
        <p:sp>
          <p:nvSpPr>
            <p:cNvPr id="6" name="TextBox 5"/>
            <p:cNvSpPr txBox="1"/>
            <p:nvPr/>
          </p:nvSpPr>
          <p:spPr>
            <a:xfrm>
              <a:off x="1066800" y="3348335"/>
              <a:ext cx="4572000" cy="830997"/>
            </a:xfrm>
            <a:prstGeom prst="rect">
              <a:avLst/>
            </a:prstGeom>
            <a:noFill/>
          </p:spPr>
          <p:txBody>
            <a:bodyPr wrap="square" rtlCol="0">
              <a:spAutoFit/>
            </a:bodyPr>
            <a:lstStyle/>
            <a:p>
              <a:r>
                <a:rPr lang="ru" sz="2400" dirty="0"/>
                <a:t>Регионы</a:t>
              </a:r>
              <a:r>
                <a:rPr lang="en-US" sz="2400" dirty="0"/>
                <a:t>  </a:t>
              </a:r>
              <a:r>
                <a:rPr lang="ru" sz="2400" dirty="0"/>
                <a:t> </a:t>
              </a:r>
              <a:r>
                <a:rPr lang="en-US" sz="2400" dirty="0"/>
                <a:t>   </a:t>
              </a:r>
              <a:r>
                <a:rPr lang="ru" sz="2400" dirty="0"/>
                <a:t>выбираются так, чтобы минимизировать</a:t>
              </a:r>
              <a:endParaRPr lang="en-GB" sz="2400" dirty="0"/>
            </a:p>
          </p:txBody>
        </p:sp>
        <p:pic>
          <p:nvPicPr>
            <p:cNvPr id="8" name="Picture 7"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a:off x="2325547" y="3483417"/>
              <a:ext cx="304800" cy="280416"/>
            </a:xfrm>
            <a:prstGeom prst="rect">
              <a:avLst/>
            </a:prstGeom>
            <a:noFill/>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Опция «не принимать решение»</a:t>
            </a:r>
            <a:endParaRPr lang="en-GB" dirty="0"/>
          </a:p>
        </p:txBody>
      </p:sp>
      <p:pic>
        <p:nvPicPr>
          <p:cNvPr id="4" name="Content Placeholder 3" descr="Figure1.26.jpg"/>
          <p:cNvPicPr>
            <a:picLocks noGrp="1" noChangeAspect="1"/>
          </p:cNvPicPr>
          <p:nvPr>
            <p:ph idx="1"/>
          </p:nvPr>
        </p:nvPicPr>
        <p:blipFill>
          <a:blip r:embed="rId2"/>
          <a:stretch>
            <a:fillRect/>
          </a:stretch>
        </p:blipFill>
        <p:spPr>
          <a:xfrm>
            <a:off x="2182368" y="2057400"/>
            <a:ext cx="4828032" cy="3706368"/>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44AB6E-4610-394E-979F-8E1DD6F80187}"/>
              </a:ext>
            </a:extLst>
          </p:cNvPr>
          <p:cNvSpPr>
            <a:spLocks noGrp="1"/>
          </p:cNvSpPr>
          <p:nvPr>
            <p:ph type="title"/>
          </p:nvPr>
        </p:nvSpPr>
        <p:spPr/>
        <p:txBody>
          <a:bodyPr>
            <a:normAutofit/>
          </a:bodyPr>
          <a:lstStyle/>
          <a:p>
            <a:r>
              <a:rPr lang="ru-RU" dirty="0"/>
              <a:t>3 подхода к принятию решений</a:t>
            </a:r>
          </a:p>
        </p:txBody>
      </p:sp>
      <mc:AlternateContent xmlns:mc="http://schemas.openxmlformats.org/markup-compatibility/2006" xmlns:a14="http://schemas.microsoft.com/office/drawing/2010/main">
        <mc:Choice Requires="a14">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1976810718"/>
                  </p:ext>
                </p:extLst>
              </p:nvPr>
            </p:nvGraphicFramePr>
            <p:xfrm>
              <a:off x="457200" y="1600200"/>
              <a:ext cx="82296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1976810718"/>
                  </p:ext>
                </p:extLst>
              </p:nvPr>
            </p:nvGraphicFramePr>
            <p:xfrm>
              <a:off x="457200" y="1600200"/>
              <a:ext cx="8229600" cy="49831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Номер слайда 3">
            <a:extLst>
              <a:ext uri="{FF2B5EF4-FFF2-40B4-BE49-F238E27FC236}">
                <a16:creationId xmlns:a16="http://schemas.microsoft.com/office/drawing/2014/main" id="{CA783C7C-4B71-EA44-A77E-4C2EE19DEC13}"/>
              </a:ext>
            </a:extLst>
          </p:cNvPr>
          <p:cNvSpPr>
            <a:spLocks noGrp="1"/>
          </p:cNvSpPr>
          <p:nvPr>
            <p:ph type="sldNum" sz="quarter" idx="12"/>
          </p:nvPr>
        </p:nvSpPr>
        <p:spPr/>
        <p:txBody>
          <a:bodyPr/>
          <a:lstStyle/>
          <a:p>
            <a:fld id="{38237106-F2ED-405E-BC33-CC3CF426205F}" type="slidenum">
              <a:rPr lang="en-US" smtClean="0"/>
              <a:pPr/>
              <a:t>58</a:t>
            </a:fld>
            <a:endParaRPr lang="en-US"/>
          </a:p>
        </p:txBody>
      </p:sp>
    </p:spTree>
    <p:extLst>
      <p:ext uri="{BB962C8B-B14F-4D97-AF65-F5344CB8AC3E}">
        <p14:creationId xmlns:p14="http://schemas.microsoft.com/office/powerpoint/2010/main" val="56612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8E51FC-A601-5C49-8878-04ED6F2AF1B4}"/>
              </a:ext>
            </a:extLst>
          </p:cNvPr>
          <p:cNvSpPr>
            <a:spLocks noGrp="1"/>
          </p:cNvSpPr>
          <p:nvPr>
            <p:ph type="title"/>
          </p:nvPr>
        </p:nvSpPr>
        <p:spPr/>
        <p:txBody>
          <a:bodyPr>
            <a:normAutofit/>
          </a:bodyPr>
          <a:lstStyle/>
          <a:p>
            <a:r>
              <a:rPr lang="ru-RU" dirty="0"/>
              <a:t>Преимущества и недостатки</a:t>
            </a:r>
          </a:p>
        </p:txBody>
      </p:sp>
      <p:sp>
        <p:nvSpPr>
          <p:cNvPr id="3" name="Объект 2">
            <a:extLst>
              <a:ext uri="{FF2B5EF4-FFF2-40B4-BE49-F238E27FC236}">
                <a16:creationId xmlns:a16="http://schemas.microsoft.com/office/drawing/2014/main" id="{623DF259-F40B-BB42-A3F4-3E706AAD18D9}"/>
              </a:ext>
            </a:extLst>
          </p:cNvPr>
          <p:cNvSpPr>
            <a:spLocks noGrp="1"/>
          </p:cNvSpPr>
          <p:nvPr>
            <p:ph idx="1"/>
          </p:nvPr>
        </p:nvSpPr>
        <p:spPr/>
        <p:txBody>
          <a:bodyPr>
            <a:normAutofit/>
          </a:bodyPr>
          <a:lstStyle/>
          <a:p>
            <a:r>
              <a:rPr lang="ru-RU" sz="1800" dirty="0">
                <a:effectLst/>
                <a:latin typeface="Fd279932-Identity-H"/>
              </a:rPr>
              <a:t>Первый подход является наиболее требовательным, поскольку предполагает поиск совместного распределения по </a:t>
            </a:r>
            <a:r>
              <a:rPr lang="ru-RU" sz="1800" dirty="0">
                <a:effectLst/>
                <a:latin typeface="Fd2561963-Identity-H"/>
              </a:rPr>
              <a:t>х </a:t>
            </a:r>
            <a:r>
              <a:rPr lang="ru-RU" sz="1800" dirty="0">
                <a:effectLst/>
                <a:latin typeface="Fd279932-Identity-H"/>
              </a:rPr>
              <a:t>и </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Во многих приложениях вектор </a:t>
            </a:r>
            <a:r>
              <a:rPr lang="ru-RU" sz="1800" dirty="0">
                <a:effectLst/>
                <a:latin typeface="Fd2042035-Identity-H"/>
              </a:rPr>
              <a:t>х </a:t>
            </a:r>
            <a:r>
              <a:rPr lang="ru-RU" sz="1800" dirty="0">
                <a:effectLst/>
                <a:latin typeface="Fd279932-Identity-H"/>
              </a:rPr>
              <a:t>будет иметь большую размерность, и, следовательно, нам может понадобиться большой набор обучаю­</a:t>
            </a:r>
            <a:r>
              <a:rPr lang="ru-RU" sz="1800" dirty="0">
                <a:effectLst/>
                <a:latin typeface="Fd780097-Identity-H"/>
              </a:rPr>
              <a:t>щих </a:t>
            </a:r>
            <a:r>
              <a:rPr lang="ru-RU" sz="1800" dirty="0">
                <a:effectLst/>
                <a:latin typeface="Fd279932-Identity-H"/>
              </a:rPr>
              <a:t>данных, чтобы иметь возможность определять условные по классу плотности (</a:t>
            </a:r>
            <a:r>
              <a:rPr lang="en" sz="1800" dirty="0">
                <a:effectLst/>
                <a:latin typeface="Fd279932-Identity-H"/>
              </a:rPr>
              <a:t>class-conditional densities) </a:t>
            </a:r>
            <a:r>
              <a:rPr lang="ru-RU" sz="1800" dirty="0">
                <a:effectLst/>
                <a:latin typeface="Fd279932-Identity-H"/>
              </a:rPr>
              <a:t>с разумной точностью. </a:t>
            </a:r>
          </a:p>
          <a:p>
            <a:r>
              <a:rPr lang="ru-RU" sz="1800" dirty="0">
                <a:latin typeface="Fd279932-Identity-H"/>
              </a:rPr>
              <a:t>А</a:t>
            </a:r>
            <a:r>
              <a:rPr lang="ru-RU" sz="1800" dirty="0">
                <a:effectLst/>
                <a:latin typeface="Fd279932-Identity-H"/>
              </a:rPr>
              <a:t>приор­ные вероятности классов </a:t>
            </a:r>
            <a:r>
              <a:rPr lang="ru-RU" sz="1800" dirty="0">
                <a:effectLst/>
                <a:latin typeface="Fd2042035-Identity-H"/>
              </a:rPr>
              <a:t>р(</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часто можно вычислить просто как долю точек из </a:t>
            </a:r>
            <a:r>
              <a:rPr lang="ru-RU" sz="1800" dirty="0">
                <a:effectLst/>
                <a:latin typeface="Fd261957-Identity-H"/>
              </a:rPr>
              <a:t>множества обучающих данных, принадлежащих каждому из классов. </a:t>
            </a:r>
          </a:p>
          <a:p>
            <a:r>
              <a:rPr lang="ru-RU" sz="1800" dirty="0">
                <a:latin typeface="Fd261957-Identity-H"/>
              </a:rPr>
              <a:t>О</a:t>
            </a:r>
            <a:r>
              <a:rPr lang="ru-RU" sz="1800" dirty="0">
                <a:effectLst/>
                <a:latin typeface="Fd261957-Identity-H"/>
              </a:rPr>
              <a:t>дним из преимуществ первого подхода является то, что он также позволяет опреде</a:t>
            </a:r>
            <a:r>
              <a:rPr lang="ru-RU" sz="1800" dirty="0">
                <a:effectLst/>
                <a:latin typeface="Fd2449472-Identity-H"/>
              </a:rPr>
              <a:t>лить </a:t>
            </a:r>
            <a:r>
              <a:rPr lang="ru-RU" sz="1800" dirty="0">
                <a:effectLst/>
                <a:latin typeface="Fd261957-Identity-H"/>
              </a:rPr>
              <a:t>­ маргинальную </a:t>
            </a:r>
            <a:r>
              <a:rPr lang="ru-RU" sz="1800" dirty="0">
                <a:latin typeface="Fd261957-Identity-H"/>
              </a:rPr>
              <a:t>пло</a:t>
            </a:r>
            <a:r>
              <a:rPr lang="ru-RU" sz="1800" dirty="0">
                <a:effectLst/>
                <a:latin typeface="Fd261957-Identity-H"/>
              </a:rPr>
              <a:t>тность данных </a:t>
            </a:r>
            <a:r>
              <a:rPr lang="ru-RU" sz="1800" dirty="0">
                <a:effectLst/>
                <a:latin typeface="Fd2042035-Identity-H"/>
              </a:rPr>
              <a:t>р(х)</a:t>
            </a:r>
            <a:r>
              <a:rPr lang="ru-RU" sz="1800" dirty="0">
                <a:latin typeface="Fd261957-Identity-H"/>
              </a:rPr>
              <a:t> для </a:t>
            </a:r>
            <a:r>
              <a:rPr lang="ru-RU" sz="1800" dirty="0">
                <a:effectLst/>
                <a:latin typeface="Fd261957-Identity-H"/>
              </a:rPr>
              <a:t>обнаружения по модели новых точек с низкой вероятностью и точек, прогнозы которых могут иметь низкую точность. Это явление назы</a:t>
            </a:r>
            <a:r>
              <a:rPr lang="ru-RU" sz="1800" dirty="0">
                <a:latin typeface="Fd261957-Identity-H"/>
              </a:rPr>
              <a:t>в</a:t>
            </a:r>
            <a:r>
              <a:rPr lang="ru-RU" sz="1800" dirty="0">
                <a:effectLst/>
                <a:latin typeface="Fd261957-Identity-H"/>
              </a:rPr>
              <a:t>ается обнаружением выбросов или </a:t>
            </a:r>
            <a:r>
              <a:rPr lang="ru-RU" sz="1800" dirty="0">
                <a:effectLst/>
                <a:latin typeface="Fd2042035-Identity-H"/>
              </a:rPr>
              <a:t>обнаружением новизны. </a:t>
            </a:r>
          </a:p>
          <a:p>
            <a:endParaRPr lang="ru-RU" sz="1800" dirty="0">
              <a:effectLst/>
              <a:latin typeface="Fd2042035-Identity-H"/>
            </a:endParaRP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2C8998D6-62ED-D94F-ADAD-E310A0E3C715}"/>
              </a:ext>
            </a:extLst>
          </p:cNvPr>
          <p:cNvSpPr>
            <a:spLocks noGrp="1"/>
          </p:cNvSpPr>
          <p:nvPr>
            <p:ph type="sldNum" sz="quarter" idx="12"/>
          </p:nvPr>
        </p:nvSpPr>
        <p:spPr/>
        <p:txBody>
          <a:bodyPr/>
          <a:lstStyle/>
          <a:p>
            <a:fld id="{38237106-F2ED-405E-BC33-CC3CF426205F}" type="slidenum">
              <a:rPr lang="en-US" smtClean="0"/>
              <a:pPr/>
              <a:t>59</a:t>
            </a:fld>
            <a:endParaRPr lang="en-US"/>
          </a:p>
        </p:txBody>
      </p:sp>
    </p:spTree>
    <p:extLst>
      <p:ext uri="{BB962C8B-B14F-4D97-AF65-F5344CB8AC3E}">
        <p14:creationId xmlns:p14="http://schemas.microsoft.com/office/powerpoint/2010/main" val="70790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41132" y="297226"/>
            <a:ext cx="5352999" cy="750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lumMod val="95000"/>
                  </a:schemeClr>
                </a:solidFill>
                <a:latin typeface="Consolas" charset="0"/>
                <a:ea typeface="Consolas" charset="0"/>
                <a:cs typeface="Consolas" charset="0"/>
              </a:rPr>
              <a:t> </a:t>
            </a:r>
            <a:r>
              <a:rPr lang="ru-RU" sz="2400" b="1" dirty="0">
                <a:solidFill>
                  <a:schemeClr val="bg1">
                    <a:lumMod val="95000"/>
                  </a:schemeClr>
                </a:solidFill>
                <a:latin typeface="Consolas" charset="0"/>
                <a:ea typeface="Consolas" charset="0"/>
                <a:cs typeface="Consolas" charset="0"/>
              </a:rPr>
              <a:t> </a:t>
            </a:r>
            <a:r>
              <a:rPr lang="en-US" sz="2400" b="1" dirty="0">
                <a:solidFill>
                  <a:srgbClr val="00B0F0"/>
                </a:solidFill>
                <a:ea typeface="Consolas" charset="0"/>
                <a:cs typeface="Consolas" charset="0"/>
              </a:rPr>
              <a:t> </a:t>
            </a:r>
            <a:r>
              <a:rPr lang="ru-RU" sz="2400" b="1" dirty="0">
                <a:solidFill>
                  <a:srgbClr val="00B0F0"/>
                </a:solidFill>
                <a:ea typeface="Consolas" charset="0"/>
                <a:cs typeface="Consolas" charset="0"/>
              </a:rPr>
              <a:t>Взаимосвязи между науками</a:t>
            </a:r>
          </a:p>
        </p:txBody>
      </p:sp>
      <p:pic>
        <p:nvPicPr>
          <p:cNvPr id="4" name="Рисунок 3">
            <a:extLst>
              <a:ext uri="{FF2B5EF4-FFF2-40B4-BE49-F238E27FC236}">
                <a16:creationId xmlns:a16="http://schemas.microsoft.com/office/drawing/2014/main" id="{C3E69D01-2AB2-5A4D-AF6E-743794E813B8}"/>
              </a:ext>
            </a:extLst>
          </p:cNvPr>
          <p:cNvPicPr>
            <a:picLocks noChangeAspect="1"/>
          </p:cNvPicPr>
          <p:nvPr/>
        </p:nvPicPr>
        <p:blipFill rotWithShape="1">
          <a:blip r:embed="rId2"/>
          <a:srcRect t="14738" b="11243"/>
          <a:stretch/>
        </p:blipFill>
        <p:spPr>
          <a:xfrm>
            <a:off x="1944547" y="1541926"/>
            <a:ext cx="6207929" cy="4595044"/>
          </a:xfrm>
          <a:prstGeom prst="rect">
            <a:avLst/>
          </a:prstGeom>
        </p:spPr>
      </p:pic>
      <p:sp>
        <p:nvSpPr>
          <p:cNvPr id="11" name="Прямоугольник 10">
            <a:extLst>
              <a:ext uri="{FF2B5EF4-FFF2-40B4-BE49-F238E27FC236}">
                <a16:creationId xmlns:a16="http://schemas.microsoft.com/office/drawing/2014/main" id="{6A3C97B3-37BC-F241-BCA0-577EBED7D0F8}"/>
              </a:ext>
            </a:extLst>
          </p:cNvPr>
          <p:cNvSpPr/>
          <p:nvPr/>
        </p:nvSpPr>
        <p:spPr>
          <a:xfrm>
            <a:off x="1944547" y="1541926"/>
            <a:ext cx="6207928" cy="459504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2512966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 dirty="0"/>
              <a:t>Зачем разделять вывод и решение?</a:t>
            </a:r>
            <a:endParaRPr lang="en-GB" dirty="0"/>
          </a:p>
        </p:txBody>
      </p:sp>
      <p:graphicFrame>
        <p:nvGraphicFramePr>
          <p:cNvPr id="4" name="Объект 3">
            <a:extLst>
              <a:ext uri="{FF2B5EF4-FFF2-40B4-BE49-F238E27FC236}">
                <a16:creationId xmlns:a16="http://schemas.microsoft.com/office/drawing/2014/main" id="{AC4C8EA5-0D6B-3249-A381-5FF11B97E977}"/>
              </a:ext>
            </a:extLst>
          </p:cNvPr>
          <p:cNvGraphicFramePr>
            <a:graphicFrameLocks noGrp="1"/>
          </p:cNvGraphicFramePr>
          <p:nvPr>
            <p:ph idx="1"/>
            <p:extLst>
              <p:ext uri="{D42A27DB-BD31-4B8C-83A1-F6EECF244321}">
                <p14:modId xmlns:p14="http://schemas.microsoft.com/office/powerpoint/2010/main" val="3866332777"/>
              </p:ext>
            </p:extLst>
          </p:nvPr>
        </p:nvGraphicFramePr>
        <p:xfrm>
          <a:off x="457200" y="1226916"/>
          <a:ext cx="8229600" cy="547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Теория принятия решений для регрессии</a:t>
            </a:r>
            <a:endParaRPr lang="en-GB" dirty="0"/>
          </a:p>
        </p:txBody>
      </p:sp>
      <p:sp>
        <p:nvSpPr>
          <p:cNvPr id="3" name="Content Placeholder 2"/>
          <p:cNvSpPr>
            <a:spLocks noGrp="1"/>
          </p:cNvSpPr>
          <p:nvPr>
            <p:ph idx="1"/>
          </p:nvPr>
        </p:nvSpPr>
        <p:spPr>
          <a:xfrm>
            <a:off x="457201" y="1600200"/>
            <a:ext cx="5029200" cy="4525963"/>
          </a:xfrm>
        </p:spPr>
        <p:txBody>
          <a:bodyPr>
            <a:normAutofit/>
          </a:bodyPr>
          <a:lstStyle/>
          <a:p>
            <a:pPr marL="0" indent="0">
              <a:buNone/>
            </a:pPr>
            <a:r>
              <a:rPr lang="ru-RU" sz="2400" dirty="0"/>
              <a:t>Шаг вывода</a:t>
            </a:r>
            <a:endParaRPr lang="en-GB" sz="2400" dirty="0"/>
          </a:p>
          <a:p>
            <a:r>
              <a:rPr lang="en-GB" sz="2400" dirty="0"/>
              <a:t>	</a:t>
            </a:r>
            <a:r>
              <a:rPr lang="ru-RU" sz="2400" dirty="0"/>
              <a:t>Определить</a:t>
            </a:r>
            <a:r>
              <a:rPr lang="en-GB" sz="2400" dirty="0"/>
              <a:t>            .</a:t>
            </a:r>
          </a:p>
          <a:p>
            <a:pPr marL="0" indent="0">
              <a:buNone/>
            </a:pPr>
            <a:r>
              <a:rPr lang="ru-RU" sz="2400" dirty="0"/>
              <a:t>Шаг решения</a:t>
            </a:r>
            <a:endParaRPr lang="en-GB" sz="2400" dirty="0"/>
          </a:p>
          <a:p>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построить оптимальный прогноз</a:t>
            </a:r>
            <a:r>
              <a:rPr lang="en-GB" sz="2400" dirty="0">
                <a:latin typeface="+mj-lt"/>
              </a:rPr>
              <a:t> </a:t>
            </a:r>
            <a:r>
              <a:rPr lang="en-GB" sz="2400" dirty="0">
                <a:latin typeface="cmti10" pitchFamily="34" charset="0"/>
              </a:rPr>
              <a:t>y</a:t>
            </a:r>
            <a:r>
              <a:rPr lang="en-GB" sz="2400" dirty="0">
                <a:latin typeface="cmr10" pitchFamily="34" charset="0"/>
              </a:rPr>
              <a:t>(</a:t>
            </a:r>
            <a:r>
              <a:rPr lang="en-GB" sz="2400" dirty="0">
                <a:latin typeface="cmbx10" pitchFamily="34" charset="0"/>
                <a:cs typeface="AngsanaUPC" pitchFamily="18" charset="-34"/>
              </a:rPr>
              <a:t>x</a:t>
            </a:r>
            <a:r>
              <a:rPr lang="en-GB" sz="2400" dirty="0">
                <a:latin typeface="cmr10" pitchFamily="34" charset="0"/>
              </a:rPr>
              <a:t>)</a:t>
            </a:r>
            <a:r>
              <a:rPr lang="ru-RU" sz="2400" dirty="0">
                <a:latin typeface="cmr10" pitchFamily="34" charset="0"/>
              </a:rPr>
              <a:t> для </a:t>
            </a:r>
            <a:r>
              <a:rPr lang="en-GB" sz="2400" dirty="0">
                <a:latin typeface="cmti10" pitchFamily="34" charset="0"/>
              </a:rPr>
              <a:t>t</a:t>
            </a:r>
            <a:r>
              <a:rPr lang="en-GB" sz="2400" dirty="0">
                <a:latin typeface="+mj-lt"/>
              </a:rPr>
              <a:t>.</a:t>
            </a:r>
          </a:p>
          <a:p>
            <a:r>
              <a:rPr lang="ru-RU" sz="2400" dirty="0">
                <a:latin typeface="+mj-lt"/>
              </a:rPr>
              <a:t>Функция потерь</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590197" y="2126742"/>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697989" y="4146042"/>
            <a:ext cx="3633223" cy="609602"/>
          </a:xfrm>
          <a:prstGeom prst="rect">
            <a:avLst/>
          </a:prstGeom>
          <a:noFill/>
        </p:spPr>
      </p:pic>
      <p:pic>
        <p:nvPicPr>
          <p:cNvPr id="4" name="Рисунок 3">
            <a:extLst>
              <a:ext uri="{FF2B5EF4-FFF2-40B4-BE49-F238E27FC236}">
                <a16:creationId xmlns:a16="http://schemas.microsoft.com/office/drawing/2014/main" id="{FD49593C-F130-D04B-AF21-61C5DE960D3C}"/>
              </a:ext>
            </a:extLst>
          </p:cNvPr>
          <p:cNvPicPr>
            <a:picLocks noChangeAspect="1"/>
          </p:cNvPicPr>
          <p:nvPr/>
        </p:nvPicPr>
        <p:blipFill>
          <a:blip r:embed="rId6"/>
          <a:stretch>
            <a:fillRect/>
          </a:stretch>
        </p:blipFill>
        <p:spPr>
          <a:xfrm>
            <a:off x="4264534" y="3773884"/>
            <a:ext cx="4422265" cy="296783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Квадратичная функция потерь</a:t>
            </a:r>
            <a:endParaRPr lang="en-GB" dirty="0"/>
          </a:p>
        </p:txBody>
      </p:sp>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2679188" y="1905000"/>
            <a:ext cx="3785623" cy="609602"/>
          </a:xfrm>
          <a:prstGeom prst="rect">
            <a:avLst/>
          </a:prstGeo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800091" y="2971798"/>
            <a:ext cx="7543816" cy="6858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1536186" y="4038600"/>
            <a:ext cx="6071627" cy="609602"/>
          </a:xfrm>
          <a:prstGeom prst="rect">
            <a:avLst/>
          </a:prstGeom>
          <a:noFill/>
        </p:spPr>
      </p:pic>
      <p:pic>
        <p:nvPicPr>
          <p:cNvPr id="8" name="Picture 7"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3860291" y="4977384"/>
            <a:ext cx="1423417" cy="280416"/>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3ED00B-E047-EF45-B1EE-91B59D4938B3}"/>
              </a:ext>
            </a:extLst>
          </p:cNvPr>
          <p:cNvSpPr>
            <a:spLocks noGrp="1"/>
          </p:cNvSpPr>
          <p:nvPr>
            <p:ph type="title"/>
          </p:nvPr>
        </p:nvSpPr>
        <p:spPr/>
        <p:txBody>
          <a:bodyPr>
            <a:normAutofit/>
          </a:bodyPr>
          <a:lstStyle/>
          <a:p>
            <a:r>
              <a:rPr lang="ru-RU" dirty="0"/>
              <a:t>Функция потерь </a:t>
            </a:r>
            <a:r>
              <a:rPr lang="ru-RU" dirty="0" err="1"/>
              <a:t>Минковского</a:t>
            </a:r>
            <a:r>
              <a:rPr lang="ru-RU" dirty="0"/>
              <a:t>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58617E1-CF0F-354E-A36F-498D65C3AABB}"/>
                  </a:ext>
                </a:extLst>
              </p:cNvPr>
              <p:cNvSpPr>
                <a:spLocks noGrp="1"/>
              </p:cNvSpPr>
              <p:nvPr>
                <p:ph idx="1"/>
              </p:nvPr>
            </p:nvSpPr>
            <p:spPr>
              <a:xfrm>
                <a:off x="457200" y="1215342"/>
                <a:ext cx="8229600" cy="4910821"/>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𝑞</m:t>
                              </m:r>
                            </m:sub>
                          </m:sSub>
                        </m:e>
                      </m:d>
                      <m:r>
                        <a:rPr lang="en-US" b="0" i="1" smtClean="0">
                          <a:latin typeface="Cambria Math" panose="02040503050406030204" pitchFamily="18" charset="0"/>
                        </a:rPr>
                        <m:t>=</m:t>
                      </m:r>
                      <m:nary>
                        <m:naryPr>
                          <m:chr m:val="∬"/>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𝑡</m:t>
                                  </m:r>
                                </m:e>
                              </m:d>
                            </m:e>
                            <m:sup>
                              <m:r>
                                <a:rPr lang="en-US" b="0" i="1" smtClean="0">
                                  <a:latin typeface="Cambria Math" panose="02040503050406030204" pitchFamily="18" charset="0"/>
                                </a:rPr>
                                <m:t>𝑞</m:t>
                              </m:r>
                            </m:sup>
                          </m:sSup>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𝑑𝑥𝑑𝑡</m:t>
                          </m:r>
                        </m:e>
                      </m:nary>
                    </m:oMath>
                  </m:oMathPara>
                </a14:m>
                <a:endParaRPr lang="en-US" dirty="0"/>
              </a:p>
              <a:p>
                <a:pPr marL="0" indent="0">
                  <a:buNone/>
                </a:pPr>
                <a:endParaRPr lang="ru-RU" dirty="0"/>
              </a:p>
            </p:txBody>
          </p:sp>
        </mc:Choice>
        <mc:Fallback xmlns="">
          <p:sp>
            <p:nvSpPr>
              <p:cNvPr id="3" name="Объект 2">
                <a:extLst>
                  <a:ext uri="{FF2B5EF4-FFF2-40B4-BE49-F238E27FC236}">
                    <a16:creationId xmlns:a16="http://schemas.microsoft.com/office/drawing/2014/main" id="{158617E1-CF0F-354E-A36F-498D65C3AABB}"/>
                  </a:ext>
                </a:extLst>
              </p:cNvPr>
              <p:cNvSpPr>
                <a:spLocks noGrp="1" noRot="1" noChangeAspect="1" noMove="1" noResize="1" noEditPoints="1" noAdjustHandles="1" noChangeArrowheads="1" noChangeShapeType="1" noTextEdit="1"/>
              </p:cNvSpPr>
              <p:nvPr>
                <p:ph idx="1"/>
              </p:nvPr>
            </p:nvSpPr>
            <p:spPr>
              <a:xfrm>
                <a:off x="457200" y="1215342"/>
                <a:ext cx="8229600" cy="4910821"/>
              </a:xfrm>
              <a:blipFill>
                <a:blip r:embed="rId2"/>
                <a:stretch>
                  <a:fillRect t="-4020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740CF437-E53C-474C-94DF-EBDA9DC96C9F}"/>
              </a:ext>
            </a:extLst>
          </p:cNvPr>
          <p:cNvSpPr>
            <a:spLocks noGrp="1"/>
          </p:cNvSpPr>
          <p:nvPr>
            <p:ph type="sldNum" sz="quarter" idx="12"/>
          </p:nvPr>
        </p:nvSpPr>
        <p:spPr/>
        <p:txBody>
          <a:bodyPr/>
          <a:lstStyle/>
          <a:p>
            <a:fld id="{38237106-F2ED-405E-BC33-CC3CF426205F}" type="slidenum">
              <a:rPr lang="en-US" smtClean="0"/>
              <a:pPr/>
              <a:t>63</a:t>
            </a:fld>
            <a:endParaRPr lang="en-US"/>
          </a:p>
        </p:txBody>
      </p:sp>
      <p:pic>
        <p:nvPicPr>
          <p:cNvPr id="7" name="Рисунок 6">
            <a:extLst>
              <a:ext uri="{FF2B5EF4-FFF2-40B4-BE49-F238E27FC236}">
                <a16:creationId xmlns:a16="http://schemas.microsoft.com/office/drawing/2014/main" id="{A939CC6F-AAEA-544E-A22E-1E123A8B3D12}"/>
              </a:ext>
            </a:extLst>
          </p:cNvPr>
          <p:cNvPicPr>
            <a:picLocks noChangeAspect="1"/>
          </p:cNvPicPr>
          <p:nvPr/>
        </p:nvPicPr>
        <p:blipFill>
          <a:blip r:embed="rId3"/>
          <a:stretch>
            <a:fillRect/>
          </a:stretch>
        </p:blipFill>
        <p:spPr>
          <a:xfrm>
            <a:off x="1359664" y="2419350"/>
            <a:ext cx="2705100" cy="2019300"/>
          </a:xfrm>
          <a:prstGeom prst="rect">
            <a:avLst/>
          </a:prstGeom>
        </p:spPr>
      </p:pic>
      <p:pic>
        <p:nvPicPr>
          <p:cNvPr id="9" name="Рисунок 8">
            <a:extLst>
              <a:ext uri="{FF2B5EF4-FFF2-40B4-BE49-F238E27FC236}">
                <a16:creationId xmlns:a16="http://schemas.microsoft.com/office/drawing/2014/main" id="{68492806-E664-344D-ABB2-BFB9A66C91F4}"/>
              </a:ext>
            </a:extLst>
          </p:cNvPr>
          <p:cNvPicPr>
            <a:picLocks noChangeAspect="1"/>
          </p:cNvPicPr>
          <p:nvPr/>
        </p:nvPicPr>
        <p:blipFill>
          <a:blip r:embed="rId4"/>
          <a:stretch>
            <a:fillRect/>
          </a:stretch>
        </p:blipFill>
        <p:spPr>
          <a:xfrm>
            <a:off x="4457942" y="2395960"/>
            <a:ext cx="2705100" cy="2019300"/>
          </a:xfrm>
          <a:prstGeom prst="rect">
            <a:avLst/>
          </a:prstGeom>
        </p:spPr>
      </p:pic>
      <p:pic>
        <p:nvPicPr>
          <p:cNvPr id="11" name="Рисунок 10">
            <a:extLst>
              <a:ext uri="{FF2B5EF4-FFF2-40B4-BE49-F238E27FC236}">
                <a16:creationId xmlns:a16="http://schemas.microsoft.com/office/drawing/2014/main" id="{B6B4045B-8994-6841-AC6D-03A689E111DE}"/>
              </a:ext>
            </a:extLst>
          </p:cNvPr>
          <p:cNvPicPr>
            <a:picLocks noChangeAspect="1"/>
          </p:cNvPicPr>
          <p:nvPr/>
        </p:nvPicPr>
        <p:blipFill>
          <a:blip r:embed="rId5"/>
          <a:stretch>
            <a:fillRect/>
          </a:stretch>
        </p:blipFill>
        <p:spPr>
          <a:xfrm>
            <a:off x="1359664" y="4633008"/>
            <a:ext cx="2705100" cy="2019300"/>
          </a:xfrm>
          <a:prstGeom prst="rect">
            <a:avLst/>
          </a:prstGeom>
        </p:spPr>
      </p:pic>
      <p:pic>
        <p:nvPicPr>
          <p:cNvPr id="13" name="Рисунок 12">
            <a:extLst>
              <a:ext uri="{FF2B5EF4-FFF2-40B4-BE49-F238E27FC236}">
                <a16:creationId xmlns:a16="http://schemas.microsoft.com/office/drawing/2014/main" id="{07AD6CCE-7180-ED45-B76C-40F7899871E0}"/>
              </a:ext>
            </a:extLst>
          </p:cNvPr>
          <p:cNvPicPr>
            <a:picLocks noChangeAspect="1"/>
          </p:cNvPicPr>
          <p:nvPr/>
        </p:nvPicPr>
        <p:blipFill>
          <a:blip r:embed="rId6"/>
          <a:stretch>
            <a:fillRect/>
          </a:stretch>
        </p:blipFill>
        <p:spPr>
          <a:xfrm>
            <a:off x="4457942" y="4473575"/>
            <a:ext cx="2705100" cy="2019300"/>
          </a:xfrm>
          <a:prstGeom prst="rect">
            <a:avLst/>
          </a:prstGeom>
        </p:spPr>
      </p:pic>
    </p:spTree>
    <p:extLst>
      <p:ext uri="{BB962C8B-B14F-4D97-AF65-F5344CB8AC3E}">
        <p14:creationId xmlns:p14="http://schemas.microsoft.com/office/powerpoint/2010/main" val="569674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B78738-5861-0844-B57B-B23A5DBA2C98}"/>
              </a:ext>
            </a:extLst>
          </p:cNvPr>
          <p:cNvSpPr>
            <a:spLocks noGrp="1"/>
          </p:cNvSpPr>
          <p:nvPr>
            <p:ph type="title"/>
          </p:nvPr>
        </p:nvSpPr>
        <p:spPr/>
        <p:txBody>
          <a:bodyPr/>
          <a:lstStyle/>
          <a:p>
            <a:r>
              <a:rPr lang="ru-RU" dirty="0"/>
              <a:t>Теория информации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8A51051-EEB8-0B45-A983-E284F516FAB5}"/>
                  </a:ext>
                </a:extLst>
              </p:cNvPr>
              <p:cNvSpPr>
                <a:spLocks noGrp="1"/>
              </p:cNvSpPr>
              <p:nvPr>
                <p:ph idx="1"/>
              </p:nvPr>
            </p:nvSpPr>
            <p:spPr>
              <a:xfrm>
                <a:off x="457200" y="1600200"/>
                <a:ext cx="4700954" cy="5105400"/>
              </a:xfrm>
            </p:spPr>
            <p:txBody>
              <a:bodyPr>
                <a:normAutofit fontScale="92500" lnSpcReduction="10000"/>
              </a:bodyPr>
              <a:lstStyle/>
              <a:p>
                <a:pPr marL="0" indent="0">
                  <a:spcBef>
                    <a:spcPts val="900"/>
                  </a:spcBef>
                  <a:spcAft>
                    <a:spcPts val="900"/>
                  </a:spcAft>
                  <a:buNone/>
                </a:pPr>
                <a:r>
                  <a:rPr lang="ru-RU" sz="1800" i="1" dirty="0">
                    <a:effectLst/>
                    <a:latin typeface="Aptos" panose="020B0004020202020204" pitchFamily="34" charset="0"/>
                    <a:ea typeface="Aptos" panose="020B0004020202020204" pitchFamily="34" charset="0"/>
                    <a:cs typeface="Times New Roman" panose="02020603050405020304" pitchFamily="18" charset="0"/>
                  </a:rPr>
                  <a:t>Сколько информации мы получаем, когда наблюдаем определенную переменную?</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событие появления в небе инопланетного космического корабля. Мы никогда его не видели и были бы крайне удивлены, если бы такое событие когда-нибудь произошло, поскольку это неожиданно с учетом наших текущих знаний. Следовательно, количество информации можно рассматривать как степень </a:t>
                </a:r>
                <a:r>
                  <a:rPr lang="ru-RU" sz="1800" i="1" dirty="0">
                    <a:effectLst/>
                    <a:latin typeface="Aptos" panose="020B0004020202020204" pitchFamily="34" charset="0"/>
                    <a:ea typeface="Aptos" panose="020B0004020202020204" pitchFamily="34" charset="0"/>
                    <a:cs typeface="Times New Roman" panose="02020603050405020304" pitchFamily="18" charset="0"/>
                  </a:rPr>
                  <a:t>удивления </a:t>
                </a:r>
                <a:r>
                  <a:rPr lang="ru-RU" sz="1800" dirty="0">
                    <a:effectLst/>
                    <a:latin typeface="Aptos" panose="020B0004020202020204" pitchFamily="34" charset="0"/>
                    <a:ea typeface="Aptos" panose="020B0004020202020204" pitchFamily="34" charset="0"/>
                    <a:cs typeface="Times New Roman" panose="02020603050405020304" pitchFamily="18" charset="0"/>
                  </a:rPr>
                  <a:t>при получении значения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Мера информационного содержания, зависит от распределения вероятностей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 в частности, определяется логарифмом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ru-RU" sz="1800">
                          <a:effectLst/>
                          <a:latin typeface="Aptos" panose="020B0004020202020204" pitchFamily="34"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log</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знак «минус» гарантирует, что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Если основание логарифма равно </a:t>
                </a:r>
                <a:r>
                  <a:rPr lang="en-US" sz="1800" dirty="0">
                    <a:effectLst/>
                    <a:latin typeface="Aptos" panose="020B0004020202020204" pitchFamily="34" charset="0"/>
                    <a:ea typeface="Aptos" panose="020B0004020202020204" pitchFamily="34" charset="0"/>
                    <a:cs typeface="Times New Roman" panose="02020603050405020304" pitchFamily="18" charset="0"/>
                  </a:rPr>
                  <a:t>2,</a:t>
                </a:r>
                <a:r>
                  <a:rPr lang="ru-RU" sz="1800" dirty="0">
                    <a:effectLst/>
                    <a:latin typeface="Aptos" panose="020B0004020202020204" pitchFamily="34" charset="0"/>
                    <a:ea typeface="Aptos" panose="020B0004020202020204" pitchFamily="34" charset="0"/>
                    <a:cs typeface="Times New Roman" panose="02020603050405020304" pitchFamily="18" charset="0"/>
                  </a:rPr>
                  <a:t> то единицы измерения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b="1" dirty="0">
                    <a:effectLst/>
                    <a:latin typeface="Aptos" panose="020B0004020202020204" pitchFamily="34" charset="0"/>
                    <a:ea typeface="Aptos" panose="020B0004020202020204" pitchFamily="34" charset="0"/>
                    <a:cs typeface="Times New Roman" panose="02020603050405020304" pitchFamily="18" charset="0"/>
                  </a:rPr>
                  <a:t>биты</a:t>
                </a:r>
                <a:r>
                  <a:rPr lang="ru-RU" sz="1800" dirty="0">
                    <a:effectLst/>
                    <a:latin typeface="Aptos" panose="020B0004020202020204" pitchFamily="34" charset="0"/>
                    <a:ea typeface="Aptos" panose="020B0004020202020204" pitchFamily="34" charset="0"/>
                    <a:cs typeface="Times New Roman" panose="02020603050405020304" pitchFamily="18" charset="0"/>
                  </a:rPr>
                  <a:t>.</a:t>
                </a:r>
              </a:p>
            </p:txBody>
          </p:sp>
        </mc:Choice>
        <mc:Fallback xmlns="">
          <p:sp>
            <p:nvSpPr>
              <p:cNvPr id="3" name="Объект 2">
                <a:extLst>
                  <a:ext uri="{FF2B5EF4-FFF2-40B4-BE49-F238E27FC236}">
                    <a16:creationId xmlns:a16="http://schemas.microsoft.com/office/drawing/2014/main" id="{18A51051-EEB8-0B45-A983-E284F516FAB5}"/>
                  </a:ext>
                </a:extLst>
              </p:cNvPr>
              <p:cNvSpPr>
                <a:spLocks noGrp="1" noRot="1" noChangeAspect="1" noMove="1" noResize="1" noEditPoints="1" noAdjustHandles="1" noChangeArrowheads="1" noChangeShapeType="1" noTextEdit="1"/>
              </p:cNvSpPr>
              <p:nvPr>
                <p:ph idx="1"/>
              </p:nvPr>
            </p:nvSpPr>
            <p:spPr>
              <a:xfrm>
                <a:off x="457200" y="1600200"/>
                <a:ext cx="4700954" cy="5105400"/>
              </a:xfrm>
              <a:blipFill>
                <a:blip r:embed="rId2"/>
                <a:stretch>
                  <a:fillRect l="-809" t="-995" r="-53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B4C856B5-A985-804F-8945-6AD4869C5D04}"/>
              </a:ext>
            </a:extLst>
          </p:cNvPr>
          <p:cNvSpPr>
            <a:spLocks noGrp="1"/>
          </p:cNvSpPr>
          <p:nvPr>
            <p:ph type="sldNum" sz="quarter" idx="12"/>
          </p:nvPr>
        </p:nvSpPr>
        <p:spPr/>
        <p:txBody>
          <a:bodyPr/>
          <a:lstStyle/>
          <a:p>
            <a:fld id="{38237106-F2ED-405E-BC33-CC3CF426205F}" type="slidenum">
              <a:rPr lang="en-US" smtClean="0"/>
              <a:pPr/>
              <a:t>64</a:t>
            </a:fld>
            <a:endParaRPr lang="en-US"/>
          </a:p>
        </p:txBody>
      </p:sp>
      <p:pic>
        <p:nvPicPr>
          <p:cNvPr id="5" name="Picture" descr="png">
            <a:extLst>
              <a:ext uri="{FF2B5EF4-FFF2-40B4-BE49-F238E27FC236}">
                <a16:creationId xmlns:a16="http://schemas.microsoft.com/office/drawing/2014/main" id="{BD468DDB-4919-394A-8C68-689D2F457A4C}"/>
              </a:ext>
            </a:extLst>
          </p:cNvPr>
          <p:cNvPicPr/>
          <p:nvPr/>
        </p:nvPicPr>
        <p:blipFill>
          <a:blip r:embed="rId3"/>
          <a:stretch>
            <a:fillRect/>
          </a:stretch>
        </p:blipFill>
        <p:spPr bwMode="auto">
          <a:xfrm>
            <a:off x="5158154" y="1894963"/>
            <a:ext cx="3729160" cy="3362837"/>
          </a:xfrm>
          <a:prstGeom prst="rect">
            <a:avLst/>
          </a:prstGeom>
          <a:noFill/>
          <a:ln w="9525">
            <a:noFill/>
            <a:headEnd/>
            <a:tailEnd/>
          </a:ln>
        </p:spPr>
      </p:pic>
    </p:spTree>
    <p:extLst>
      <p:ext uri="{BB962C8B-B14F-4D97-AF65-F5344CB8AC3E}">
        <p14:creationId xmlns:p14="http://schemas.microsoft.com/office/powerpoint/2010/main" val="134361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C0D4DE-B2FD-A240-964E-DEC5490E3381}"/>
              </a:ext>
            </a:extLst>
          </p:cNvPr>
          <p:cNvSpPr>
            <a:spLocks noGrp="1"/>
          </p:cNvSpPr>
          <p:nvPr>
            <p:ph type="title"/>
          </p:nvPr>
        </p:nvSpPr>
        <p:spPr/>
        <p:txBody>
          <a:bodyPr/>
          <a:lstStyle/>
          <a:p>
            <a:r>
              <a:rPr lang="ru-RU" dirty="0"/>
              <a:t>Энтропия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A6B9F21-4A1E-6A46-90EB-6CCD5B01B6D3}"/>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Средний объем информации получается путем умножения ожидаемого значения на содержание информации, заданное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log</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Эта важная величина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случайной величины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Рассмотрим дискретную случайную величину,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имеющую два возможных значения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вероятностями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CA6B9F21-4A1E-6A46-90EB-6CCD5B01B6D3}"/>
                  </a:ext>
                </a:extLst>
              </p:cNvPr>
              <p:cNvSpPr>
                <a:spLocks noGrp="1" noRot="1" noChangeAspect="1" noMove="1" noResize="1" noEditPoints="1" noAdjustHandles="1" noChangeArrowheads="1" noChangeShapeType="1" noTextEdit="1"/>
              </p:cNvSpPr>
              <p:nvPr>
                <p:ph idx="1"/>
              </p:nvPr>
            </p:nvSpPr>
            <p:spPr>
              <a:blipFill>
                <a:blip r:embed="rId2"/>
                <a:stretch>
                  <a:fillRect l="-617" t="-61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9968430-4BC7-A341-990A-D49A91F52CCE}"/>
              </a:ext>
            </a:extLst>
          </p:cNvPr>
          <p:cNvSpPr>
            <a:spLocks noGrp="1"/>
          </p:cNvSpPr>
          <p:nvPr>
            <p:ph type="sldNum" sz="quarter" idx="12"/>
          </p:nvPr>
        </p:nvSpPr>
        <p:spPr/>
        <p:txBody>
          <a:bodyPr/>
          <a:lstStyle/>
          <a:p>
            <a:fld id="{38237106-F2ED-405E-BC33-CC3CF426205F}" type="slidenum">
              <a:rPr lang="en-US" smtClean="0"/>
              <a:pPr/>
              <a:t>65</a:t>
            </a:fld>
            <a:endParaRPr lang="en-US"/>
          </a:p>
        </p:txBody>
      </p:sp>
      <p:pic>
        <p:nvPicPr>
          <p:cNvPr id="5" name="Picture" descr="png">
            <a:extLst>
              <a:ext uri="{FF2B5EF4-FFF2-40B4-BE49-F238E27FC236}">
                <a16:creationId xmlns:a16="http://schemas.microsoft.com/office/drawing/2014/main" id="{D03568A7-4A66-0144-846C-91412FA02C11}"/>
              </a:ext>
            </a:extLst>
          </p:cNvPr>
          <p:cNvPicPr/>
          <p:nvPr/>
        </p:nvPicPr>
        <p:blipFill>
          <a:blip r:embed="rId3"/>
          <a:stretch>
            <a:fillRect/>
          </a:stretch>
        </p:blipFill>
        <p:spPr bwMode="auto">
          <a:xfrm>
            <a:off x="4862781" y="3795346"/>
            <a:ext cx="3355096" cy="2924908"/>
          </a:xfrm>
          <a:prstGeom prst="rect">
            <a:avLst/>
          </a:prstGeom>
          <a:noFill/>
          <a:ln w="9525">
            <a:noFill/>
            <a:headEnd/>
            <a:tailEnd/>
          </a:ln>
        </p:spPr>
      </p:pic>
    </p:spTree>
    <p:extLst>
      <p:ext uri="{BB962C8B-B14F-4D97-AF65-F5344CB8AC3E}">
        <p14:creationId xmlns:p14="http://schemas.microsoft.com/office/powerpoint/2010/main" val="747692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sp>
        <p:nvSpPr>
          <p:cNvPr id="3" name="Content Placeholder 2"/>
          <p:cNvSpPr>
            <a:spLocks noGrp="1"/>
          </p:cNvSpPr>
          <p:nvPr>
            <p:ph idx="1"/>
          </p:nvPr>
        </p:nvSpPr>
        <p:spPr/>
        <p:txBody>
          <a:bodyPr>
            <a:normAutofit/>
          </a:bodyPr>
          <a:lstStyle/>
          <a:p>
            <a:r>
              <a:rPr lang="ru" sz="2400" dirty="0"/>
              <a:t>Теория кодирования: </a:t>
            </a:r>
            <a:r>
              <a:rPr lang="ru" sz="2400" dirty="0">
                <a:latin typeface="cmti10" pitchFamily="34" charset="0"/>
              </a:rPr>
              <a:t>x </a:t>
            </a:r>
            <a:r>
              <a:rPr lang="ru" sz="2400" dirty="0"/>
              <a:t>дискретен с 8 возможными состояниями; сколько бит нужно для передачи состояния </a:t>
            </a:r>
            <a:r>
              <a:rPr lang="ru" sz="2400" dirty="0">
                <a:latin typeface="cmti10" pitchFamily="34" charset="0"/>
              </a:rPr>
              <a:t>x </a:t>
            </a:r>
            <a:r>
              <a:rPr lang="ru" sz="2400" dirty="0"/>
              <a:t>?</a:t>
            </a:r>
          </a:p>
          <a:p>
            <a:endParaRPr lang="en-GB" sz="2400" dirty="0"/>
          </a:p>
          <a:p>
            <a:r>
              <a:rPr lang="ru" sz="2400" dirty="0"/>
              <a:t>Все состояния одинаково вероятны</a:t>
            </a:r>
            <a:endParaRPr lang="en-GB" sz="2400" dirty="0"/>
          </a:p>
        </p:txBody>
      </p:sp>
      <p:pic>
        <p:nvPicPr>
          <p:cNvPr id="5" name="Picture 4"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883405" y="3581400"/>
            <a:ext cx="3377189" cy="55778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18" name="Picture 17"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724632" y="1600200"/>
            <a:ext cx="7694727" cy="1118402"/>
          </a:xfrm>
          <a:prstGeom prst="rect">
            <a:avLst/>
          </a:prstGeom>
          <a:noFill/>
          <a:ln/>
          <a:effectLst/>
        </p:spPr>
      </p:pic>
      <p:pic>
        <p:nvPicPr>
          <p:cNvPr id="23" name="Picture 22"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762000" y="3429000"/>
            <a:ext cx="7596585" cy="813920"/>
          </a:xfrm>
          <a:prstGeom prst="rect">
            <a:avLst/>
          </a:prstGeom>
          <a:noFill/>
          <a:ln/>
          <a:effectLst/>
        </p:spPr>
      </p:pic>
      <p:pic>
        <p:nvPicPr>
          <p:cNvPr id="24" name="Picture 23"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609600" y="4748683"/>
            <a:ext cx="7925779" cy="813917"/>
          </a:xfrm>
          <a:prstGeom prst="rect">
            <a:avLst/>
          </a:prstGeom>
          <a:noFill/>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ru" sz="2400" dirty="0"/>
                  <a:t>Сколькими способами можно разместить </a:t>
                </a:r>
                <a:r>
                  <a:rPr lang="ru" sz="2400" dirty="0">
                    <a:latin typeface="cmti10" pitchFamily="34" charset="0"/>
                  </a:rPr>
                  <a:t>N одинаковых объектов в M </a:t>
                </a:r>
                <a:r>
                  <a:rPr lang="ru" sz="2400" dirty="0"/>
                  <a:t>ячейках?</a:t>
                </a:r>
              </a:p>
              <a:p>
                <a:pPr marL="0" indent="0">
                  <a:buNone/>
                </a:pPr>
                <a:endParaRPr lang="en-GB" sz="2400" dirty="0"/>
              </a:p>
              <a:p>
                <a:r>
                  <a:rPr lang="en-GB" sz="2400" dirty="0"/>
                  <a:t>W – </a:t>
                </a:r>
                <a:r>
                  <a:rPr lang="en-GB" sz="2400" dirty="0" err="1"/>
                  <a:t>к</a:t>
                </a:r>
                <a:r>
                  <a:rPr lang="ru-RU" sz="2400" dirty="0" err="1"/>
                  <a:t>ратность</a:t>
                </a:r>
                <a:r>
                  <a:rPr lang="ru-RU" sz="2400" dirty="0"/>
                  <a:t>. </a:t>
                </a:r>
                <a:endParaRPr lang="en-GB" sz="2400" dirty="0"/>
              </a:p>
              <a:p>
                <a:endParaRPr lang="en-GB" sz="2400" dirty="0"/>
              </a:p>
              <a:p>
                <a:endParaRPr lang="en-GB" sz="2400" dirty="0"/>
              </a:p>
              <a:p>
                <a:r>
                  <a:rPr lang="ru" sz="2400" dirty="0"/>
                  <a:t>В выводе использовано </a:t>
                </a:r>
                <a:r>
                  <a:rPr lang="ru-RU" sz="2400" dirty="0"/>
                  <a:t>приближение</a:t>
                </a:r>
                <a:r>
                  <a:rPr lang="ru" sz="2400" dirty="0"/>
                  <a:t> Стирлинга: </a:t>
                </a:r>
              </a:p>
              <a:p>
                <a:pPr marL="0" indent="0">
                  <a:buNone/>
                </a:pPr>
                <a14:m>
                  <m:oMathPara xmlns:m="http://schemas.openxmlformats.org/officeDocument/2006/math">
                    <m:oMathParaPr>
                      <m:jc m:val="centerGroup"/>
                    </m:oMathParaPr>
                    <m:oMath xmlns:m="http://schemas.openxmlformats.org/officeDocument/2006/math">
                      <m:func>
                        <m:funcPr>
                          <m:ctrlPr>
                            <a:rPr lang="en" sz="2400" i="1" smtClean="0">
                              <a:latin typeface="Cambria Math" panose="02040503050406030204" pitchFamily="18" charset="0"/>
                            </a:rPr>
                          </m:ctrlPr>
                        </m:funcPr>
                        <m:fName>
                          <m:r>
                            <m:rPr>
                              <m:sty m:val="p"/>
                            </m:rPr>
                            <a:rPr lang="en" sz="2400" i="0" smtClean="0">
                              <a:latin typeface="Cambria Math" panose="02040503050406030204" pitchFamily="18" charset="0"/>
                            </a:rPr>
                            <m:t>ln</m:t>
                          </m:r>
                        </m:fName>
                        <m:e>
                          <m:r>
                            <a:rPr lang="ru-RU"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e>
                          </m:func>
                        </m:e>
                      </m:func>
                    </m:oMath>
                  </m:oMathPara>
                </a14:m>
                <a:endParaRPr lang="ru" sz="2400" dirty="0"/>
              </a:p>
              <a:p>
                <a:r>
                  <a:rPr lang="ru" sz="2400" dirty="0"/>
                  <a:t>Энтропия максимизируется, когда</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080" t="-1401"/>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3895725" y="2286000"/>
            <a:ext cx="1347217" cy="633986"/>
          </a:xfrm>
          <a:prstGeom prst="rect">
            <a:avLst/>
          </a:prstGeom>
          <a:noFill/>
        </p:spPr>
      </p:pic>
      <p:pic>
        <p:nvPicPr>
          <p:cNvPr id="11" name="Picture 10"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bwMode="auto">
          <a:xfrm>
            <a:off x="1485033" y="3605786"/>
            <a:ext cx="6168599" cy="661031"/>
          </a:xfrm>
          <a:prstGeom prst="rect">
            <a:avLst/>
          </a:prstGeom>
          <a:noFill/>
          <a:ln/>
          <a:effectLst/>
        </p:spPr>
      </p:pic>
      <p:pic>
        <p:nvPicPr>
          <p:cNvPr id="13" name="Picture 12"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5644314" y="5154890"/>
            <a:ext cx="1319786" cy="533402"/>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4" name="Content Placeholder 3" descr="Figure1.30a.jpg"/>
          <p:cNvPicPr>
            <a:picLocks noGrp="1" noChangeAspect="1"/>
          </p:cNvPicPr>
          <p:nvPr>
            <p:ph idx="1"/>
          </p:nvPr>
        </p:nvPicPr>
        <p:blipFill>
          <a:blip r:embed="rId2"/>
          <a:stretch>
            <a:fillRect/>
          </a:stretch>
        </p:blipFill>
        <p:spPr>
          <a:xfrm>
            <a:off x="609600" y="2133600"/>
            <a:ext cx="3678326" cy="3166262"/>
          </a:xfrm>
        </p:spPr>
      </p:pic>
      <p:pic>
        <p:nvPicPr>
          <p:cNvPr id="5" name="Picture 4" descr="Figure1.30b.jpg"/>
          <p:cNvPicPr>
            <a:picLocks noChangeAspect="1"/>
          </p:cNvPicPr>
          <p:nvPr/>
        </p:nvPicPr>
        <p:blipFill>
          <a:blip r:embed="rId3"/>
          <a:stretch>
            <a:fillRect/>
          </a:stretch>
        </p:blipFill>
        <p:spPr>
          <a:xfrm>
            <a:off x="4724400" y="2133600"/>
            <a:ext cx="3678326" cy="31662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25213-2654-A746-A2BA-C4DC61C62D30}"/>
              </a:ext>
            </a:extLst>
          </p:cNvPr>
          <p:cNvSpPr>
            <a:spLocks noGrp="1"/>
          </p:cNvSpPr>
          <p:nvPr>
            <p:ph type="title"/>
          </p:nvPr>
        </p:nvSpPr>
        <p:spPr>
          <a:xfrm>
            <a:off x="728798" y="415305"/>
            <a:ext cx="7886700" cy="994172"/>
          </a:xfrm>
        </p:spPr>
        <p:txBody>
          <a:bodyPr/>
          <a:lstStyle/>
          <a:p>
            <a:r>
              <a:rPr lang="ru-RU" dirty="0">
                <a:solidFill>
                  <a:srgbClr val="00B0F0"/>
                </a:solidFill>
              </a:rPr>
              <a:t>Машинное обучение</a:t>
            </a:r>
          </a:p>
        </p:txBody>
      </p:sp>
      <p:graphicFrame>
        <p:nvGraphicFramePr>
          <p:cNvPr id="5" name="Объект 4">
            <a:extLst>
              <a:ext uri="{FF2B5EF4-FFF2-40B4-BE49-F238E27FC236}">
                <a16:creationId xmlns:a16="http://schemas.microsoft.com/office/drawing/2014/main" id="{CB7D5C47-9F4A-E248-8DCC-5EB9A91787E8}"/>
              </a:ext>
            </a:extLst>
          </p:cNvPr>
          <p:cNvGraphicFramePr>
            <a:graphicFrameLocks noGrp="1"/>
          </p:cNvGraphicFramePr>
          <p:nvPr>
            <p:ph idx="1"/>
            <p:extLst>
              <p:ext uri="{D42A27DB-BD31-4B8C-83A1-F6EECF244321}">
                <p14:modId xmlns:p14="http://schemas.microsoft.com/office/powerpoint/2010/main" val="3720965575"/>
              </p:ext>
            </p:extLst>
          </p:nvPr>
        </p:nvGraphicFramePr>
        <p:xfrm>
          <a:off x="381967" y="1250065"/>
          <a:ext cx="8389788" cy="519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553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Дифференциальная энтропия</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ru-RU" sz="2400" dirty="0">
                    <a:latin typeface="cmr10"/>
                  </a:rPr>
                  <a:t>Разбейте на отрезки длиной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ru-RU" sz="2400" b="0" i="1" smtClean="0">
                        <a:latin typeface="Cambria Math" panose="02040503050406030204" pitchFamily="18" charset="0"/>
                        <a:ea typeface="Cambria Math" panose="02040503050406030204" pitchFamily="18" charset="0"/>
                      </a:rPr>
                      <m:t> </m:t>
                    </m:r>
                  </m:oMath>
                </a14:m>
                <a:r>
                  <a:rPr lang="ru-RU" sz="2400" dirty="0">
                    <a:latin typeface="cmr10"/>
                  </a:rPr>
                  <a:t>вещественную ось:</a:t>
                </a:r>
                <a:endParaRPr lang="en-GB" sz="2400" dirty="0"/>
              </a:p>
              <a:p>
                <a:endParaRPr lang="en-GB" sz="2400" dirty="0"/>
              </a:p>
              <a:p>
                <a:endParaRPr lang="en-GB" sz="2400" dirty="0"/>
              </a:p>
              <a:p>
                <a:endParaRPr lang="en-GB" sz="2400" dirty="0"/>
              </a:p>
              <a:p>
                <a:r>
                  <a:rPr lang="ru-RU" sz="2400" dirty="0"/>
                  <a:t>Максимум дифференциальной энтропии на неограниченной вещественной оси </a:t>
                </a:r>
                <a:r>
                  <a:rPr lang="en-GB" sz="2400" dirty="0"/>
                  <a:t>(</a:t>
                </a:r>
                <a:r>
                  <a:rPr lang="ru-RU" sz="2400" dirty="0"/>
                  <a:t>для фикс.      </a:t>
                </a:r>
                <a:r>
                  <a:rPr lang="en-GB" sz="2400" dirty="0"/>
                  <a:t>)</a:t>
                </a:r>
              </a:p>
              <a:p>
                <a:endParaRPr lang="en-GB" sz="2400" dirty="0"/>
              </a:p>
              <a:p>
                <a:r>
                  <a:rPr lang="ru-RU" sz="2400" dirty="0"/>
                  <a:t>равен</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080" t="-1120"/>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1764786" y="2209800"/>
            <a:ext cx="5614427" cy="786386"/>
          </a:xfrm>
          <a:prstGeom prst="rect">
            <a:avLst/>
          </a:prstGeom>
          <a:noFill/>
        </p:spPr>
      </p:pic>
      <p:pic>
        <p:nvPicPr>
          <p:cNvPr id="11" name="Picture 10"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bwMode="auto">
          <a:xfrm>
            <a:off x="3569901" y="4256586"/>
            <a:ext cx="2004194" cy="304588"/>
          </a:xfrm>
          <a:prstGeom prst="rect">
            <a:avLst/>
          </a:prstGeom>
          <a:noFill/>
          <a:ln/>
          <a:effectLst/>
        </p:spPr>
      </p:pic>
      <p:pic>
        <p:nvPicPr>
          <p:cNvPr id="14" name="Picture 13"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3161765" y="4800600"/>
            <a:ext cx="2820466" cy="533603"/>
          </a:xfrm>
          <a:prstGeom prst="rect">
            <a:avLst/>
          </a:prstGeom>
          <a:noFill/>
          <a:ln/>
          <a:effectLst/>
        </p:spPr>
      </p:pic>
      <p:pic>
        <p:nvPicPr>
          <p:cNvPr id="8" name="Picture 7"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6957089" y="3793045"/>
            <a:ext cx="280415" cy="228599"/>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09DA86-32AD-944B-BFA3-36F9E5BDBA22}"/>
              </a:ext>
            </a:extLst>
          </p:cNvPr>
          <p:cNvSpPr>
            <a:spLocks noGrp="1"/>
          </p:cNvSpPr>
          <p:nvPr>
            <p:ph type="title"/>
          </p:nvPr>
        </p:nvSpPr>
        <p:spPr/>
        <p:txBody>
          <a:bodyPr/>
          <a:lstStyle/>
          <a:p>
            <a:r>
              <a:rPr lang="ru-RU" dirty="0"/>
              <a:t>Условная энтропия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820514C-A86F-E542-8216-95202E0924E7}"/>
                  </a:ext>
                </a:extLst>
              </p:cNvPr>
              <p:cNvSpPr>
                <a:spLocks noGrp="1"/>
              </p:cNvSpPr>
              <p:nvPr>
                <p:ph idx="1"/>
              </p:nvPr>
            </p:nvSpPr>
            <p:spPr>
              <a:xfrm>
                <a:off x="457200" y="1600200"/>
                <a:ext cx="8229600" cy="5081954"/>
              </a:xfrm>
            </p:spPr>
            <p:txBody>
              <a:bodyPr>
                <a:normAutofit fontScale="92500" lnSpcReduction="2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В случае совместного распределения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средняя дополнительная информация, необходимая для указания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том что значение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уже известно,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условной 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и определяется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того, используя правило произведения, легко видеть, что условная энтропия удовлетворяет соотношению:</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нформация, необходимая для описания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представлена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только информацией, необходимой для его описания, и дополнительной информацией, необходимой для уточнения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9820514C-A86F-E542-8216-95202E0924E7}"/>
                  </a:ext>
                </a:extLst>
              </p:cNvPr>
              <p:cNvSpPr>
                <a:spLocks noGrp="1" noRot="1" noChangeAspect="1" noMove="1" noResize="1" noEditPoints="1" noAdjustHandles="1" noChangeArrowheads="1" noChangeShapeType="1" noTextEdit="1"/>
              </p:cNvSpPr>
              <p:nvPr>
                <p:ph idx="1"/>
              </p:nvPr>
            </p:nvSpPr>
            <p:spPr>
              <a:xfrm>
                <a:off x="457200" y="1600200"/>
                <a:ext cx="8229600" cy="5081954"/>
              </a:xfrm>
              <a:blipFill>
                <a:blip r:embed="rId2"/>
                <a:stretch>
                  <a:fillRect l="-463" t="-1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31E6899-A67B-4C46-A1D6-618F48646747}"/>
              </a:ext>
            </a:extLst>
          </p:cNvPr>
          <p:cNvSpPr>
            <a:spLocks noGrp="1"/>
          </p:cNvSpPr>
          <p:nvPr>
            <p:ph type="sldNum" sz="quarter" idx="12"/>
          </p:nvPr>
        </p:nvSpPr>
        <p:spPr/>
        <p:txBody>
          <a:bodyPr/>
          <a:lstStyle/>
          <a:p>
            <a:fld id="{38237106-F2ED-405E-BC33-CC3CF426205F}" type="slidenum">
              <a:rPr lang="en-US" smtClean="0"/>
              <a:pPr/>
              <a:t>71</a:t>
            </a:fld>
            <a:endParaRPr lang="en-US"/>
          </a:p>
        </p:txBody>
      </p:sp>
    </p:spTree>
    <p:extLst>
      <p:ext uri="{BB962C8B-B14F-4D97-AF65-F5344CB8AC3E}">
        <p14:creationId xmlns:p14="http://schemas.microsoft.com/office/powerpoint/2010/main" val="2202879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b="0" i="0" u="none" strike="noStrike" dirty="0">
                <a:effectLst/>
                <a:latin typeface="Linux Libertine"/>
              </a:rPr>
              <a:t>Дивергенция </a:t>
            </a:r>
            <a:r>
              <a:rPr lang="ru-RU" b="0" i="0" u="none" strike="noStrike" dirty="0" err="1">
                <a:effectLst/>
                <a:latin typeface="Linux Libertine"/>
              </a:rPr>
              <a:t>Кульбака</a:t>
            </a:r>
            <a:r>
              <a:rPr lang="ru-RU" b="0" i="0" u="none" strike="noStrike" dirty="0">
                <a:effectLst/>
                <a:latin typeface="Linux Libertine"/>
              </a:rPr>
              <a:t> — </a:t>
            </a:r>
            <a:r>
              <a:rPr lang="ru-RU" b="0" i="0" u="none" strike="noStrike" dirty="0" err="1">
                <a:effectLst/>
                <a:latin typeface="Linux Libertine"/>
              </a:rPr>
              <a:t>Лейблера</a:t>
            </a:r>
            <a:endParaRPr lang="en-GB" dirty="0"/>
          </a:p>
        </p:txBody>
      </p:sp>
      <p:pic>
        <p:nvPicPr>
          <p:cNvPr id="5" name="Content Placeholder 4" descr="TP_tmp.png"/>
          <p:cNvPicPr>
            <a:picLocks noGrp="1" noChangeAspect="1"/>
          </p:cNvPicPr>
          <p:nvPr>
            <p:ph idx="1"/>
            <p:custDataLst>
              <p:tags r:id="rId1"/>
            </p:custDataLst>
          </p:nvPr>
        </p:nvPicPr>
        <p:blipFill>
          <a:blip r:embed="rId6">
            <a:clrChange>
              <a:clrFrom>
                <a:srgbClr val="FFFFFF"/>
              </a:clrFrom>
              <a:clrTo>
                <a:srgbClr val="FFFFFF">
                  <a:alpha val="0"/>
                </a:srgbClr>
              </a:clrTo>
            </a:clrChange>
          </a:blip>
          <a:stretch>
            <a:fillRect/>
          </a:stretch>
        </p:blipFill>
        <p:spPr>
          <a:xfrm>
            <a:off x="1416661" y="3753902"/>
            <a:ext cx="6501398" cy="1347218"/>
          </a:xfr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279248" y="5071710"/>
            <a:ext cx="4776225"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2279248" y="6004637"/>
            <a:ext cx="1395986" cy="280416"/>
          </a:xfrm>
          <a:prstGeom prst="rect">
            <a:avLst/>
          </a:prstGeom>
          <a:noFill/>
        </p:spPr>
      </p:pic>
      <p:pic>
        <p:nvPicPr>
          <p:cNvPr id="10" name="Picture 9"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bwMode="auto">
          <a:xfrm>
            <a:off x="4773668" y="6132024"/>
            <a:ext cx="2186444" cy="280547"/>
          </a:xfrm>
          <a:prstGeom prst="rect">
            <a:avLst/>
          </a:prstGeom>
          <a:noFill/>
          <a:ln/>
          <a:effectLst/>
        </p:spPr>
      </p:pic>
      <p:sp>
        <p:nvSpPr>
          <p:cNvPr id="3" name="TextBox 2">
            <a:extLst>
              <a:ext uri="{FF2B5EF4-FFF2-40B4-BE49-F238E27FC236}">
                <a16:creationId xmlns:a16="http://schemas.microsoft.com/office/drawing/2014/main" id="{CA0CB90D-07D8-0C4C-A64F-D5DF1845C57D}"/>
              </a:ext>
            </a:extLst>
          </p:cNvPr>
          <p:cNvSpPr txBox="1"/>
          <p:nvPr/>
        </p:nvSpPr>
        <p:spPr>
          <a:xfrm>
            <a:off x="457200" y="1405289"/>
            <a:ext cx="8536329" cy="2031325"/>
          </a:xfrm>
          <a:prstGeom prst="rect">
            <a:avLst/>
          </a:prstGeom>
          <a:noFill/>
        </p:spPr>
        <p:txBody>
          <a:bodyPr wrap="square" rtlCol="0">
            <a:spAutoFit/>
          </a:bodyPr>
          <a:lstStyle/>
          <a:p>
            <a:r>
              <a:rPr lang="ru-RU" sz="1800" dirty="0">
                <a:effectLst/>
                <a:latin typeface="Fd2389278-Identity-H"/>
              </a:rPr>
              <a:t>Рассмотрим некоторое неизвестное распределение р(х) и предположим, что смоделировали его, используя аппроксимирующее рас­пределение </a:t>
            </a:r>
            <a:r>
              <a:rPr lang="en" sz="1800" dirty="0">
                <a:effectLst/>
                <a:latin typeface="Fd1244226-Identity-H"/>
              </a:rPr>
              <a:t>q(x). </a:t>
            </a:r>
            <a:r>
              <a:rPr lang="ru-RU" sz="1800" dirty="0">
                <a:effectLst/>
                <a:latin typeface="Fd2389278-Identity-H"/>
              </a:rPr>
              <a:t>Если мы используем распределение </a:t>
            </a:r>
            <a:r>
              <a:rPr lang="en" sz="1800" dirty="0">
                <a:effectLst/>
                <a:latin typeface="Fd1244226-Identity-H"/>
              </a:rPr>
              <a:t>q(x) </a:t>
            </a:r>
            <a:r>
              <a:rPr lang="ru-RU" sz="1800" dirty="0">
                <a:effectLst/>
                <a:latin typeface="Fd2389278-Identity-H"/>
              </a:rPr>
              <a:t>для создания схемы кодирования с целью передачи значений х получателю, тогда среднее дополни­тельное количество информации (измеренное в </a:t>
            </a:r>
            <a:r>
              <a:rPr lang="ru-RU" sz="1800" dirty="0" err="1">
                <a:effectLst/>
                <a:latin typeface="Fd2389278-Identity-H"/>
              </a:rPr>
              <a:t>натах</a:t>
            </a:r>
            <a:r>
              <a:rPr lang="ru-RU" sz="1800" dirty="0">
                <a:effectLst/>
                <a:latin typeface="Fd2389278-Identity-H"/>
              </a:rPr>
              <a:t>), необходимое для указа</a:t>
            </a:r>
            <a:r>
              <a:rPr lang="ru-RU" sz="1800" dirty="0">
                <a:effectLst/>
                <a:latin typeface="Fd848363-Identity-H"/>
              </a:rPr>
              <a:t>ния </a:t>
            </a:r>
            <a:r>
              <a:rPr lang="ru-RU" sz="1800" dirty="0">
                <a:effectLst/>
                <a:latin typeface="Fd222922-Identity-H"/>
              </a:rPr>
              <a:t>значения х (при условии, что мы выбираем эффективную схему кодирова</a:t>
            </a:r>
            <a:r>
              <a:rPr lang="ru-RU" sz="1800" dirty="0">
                <a:effectLst/>
                <a:latin typeface="Fd2024191-Identity-H"/>
              </a:rPr>
              <a:t>ния</a:t>
            </a:r>
            <a:r>
              <a:rPr lang="ru-RU" sz="1800" dirty="0">
                <a:effectLst/>
                <a:latin typeface="Fd2560914-Identity-H"/>
              </a:rPr>
              <a:t>)</a:t>
            </a:r>
            <a:r>
              <a:rPr lang="ru-RU" sz="1800" dirty="0">
                <a:effectLst/>
                <a:latin typeface="Fd2024191-Identity-H"/>
              </a:rPr>
              <a:t>, </a:t>
            </a:r>
            <a:r>
              <a:rPr lang="ru-RU" sz="1800" dirty="0">
                <a:effectLst/>
                <a:latin typeface="Fd222922-Identity-H"/>
              </a:rPr>
              <a:t>в результате использования </a:t>
            </a:r>
            <a:r>
              <a:rPr lang="en" sz="1800" dirty="0">
                <a:effectLst/>
                <a:latin typeface="Fd1660928-Identity-H"/>
              </a:rPr>
              <a:t>q(x) </a:t>
            </a:r>
            <a:r>
              <a:rPr lang="ru-RU" sz="1800" dirty="0">
                <a:effectLst/>
                <a:latin typeface="Fd222922-Identity-H"/>
              </a:rPr>
              <a:t>вместо истинного распределения </a:t>
            </a:r>
            <a:r>
              <a:rPr lang="ru-RU" sz="1800" dirty="0">
                <a:effectLst/>
                <a:latin typeface="Fd1592243-Identity-H"/>
              </a:rPr>
              <a:t>р(х) </a:t>
            </a:r>
            <a:r>
              <a:rPr lang="ru-RU" sz="1800" dirty="0">
                <a:effectLst/>
                <a:latin typeface="Fd222922-Identity-H"/>
              </a:rPr>
              <a:t>за­дается формулой </a:t>
            </a:r>
            <a:endParaRPr lang="ru-RU"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Взаимная информация</a:t>
            </a:r>
            <a:endParaRPr lang="en-GB" dirty="0"/>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955287" y="2133600"/>
            <a:ext cx="5233425" cy="990602"/>
          </a:xfrm>
          <a:prstGeom prst="rect">
            <a:avLst/>
          </a:prstGeom>
          <a:noFill/>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2133600" y="3733800"/>
            <a:ext cx="4319023" cy="280416"/>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Параметрические распределения</a:t>
            </a:r>
            <a:endParaRPr lang="en-GB" dirty="0"/>
          </a:p>
        </p:txBody>
      </p:sp>
      <p:sp>
        <p:nvSpPr>
          <p:cNvPr id="5" name="Content Placeholder 4"/>
          <p:cNvSpPr>
            <a:spLocks noGrp="1"/>
          </p:cNvSpPr>
          <p:nvPr>
            <p:ph idx="1"/>
          </p:nvPr>
        </p:nvSpPr>
        <p:spPr/>
        <p:txBody>
          <a:bodyPr/>
          <a:lstStyle/>
          <a:p>
            <a:r>
              <a:rPr lang="ru" dirty="0"/>
              <a:t>Основные блоки</a:t>
            </a:r>
            <a:r>
              <a:rPr lang="en-GB" dirty="0"/>
              <a:t>:</a:t>
            </a:r>
          </a:p>
          <a:p>
            <a:r>
              <a:rPr lang="en-GB" dirty="0"/>
              <a:t>	</a:t>
            </a:r>
            <a:r>
              <a:rPr lang="ru-RU" dirty="0"/>
              <a:t>Необходимо определить    по</a:t>
            </a:r>
            <a:endParaRPr lang="en-GB" dirty="0"/>
          </a:p>
          <a:p>
            <a:r>
              <a:rPr lang="en-GB" dirty="0"/>
              <a:t>	</a:t>
            </a:r>
            <a:r>
              <a:rPr lang="ru-RU" dirty="0"/>
              <a:t>Представление</a:t>
            </a:r>
            <a:r>
              <a:rPr lang="en-GB" dirty="0"/>
              <a:t>:        </a:t>
            </a:r>
            <a:r>
              <a:rPr lang="ru-RU" dirty="0"/>
              <a:t>или</a:t>
            </a:r>
            <a:r>
              <a:rPr lang="en-GB" dirty="0"/>
              <a:t>           ?</a:t>
            </a:r>
          </a:p>
          <a:p>
            <a:pPr>
              <a:lnSpc>
                <a:spcPts val="1900"/>
              </a:lnSpc>
            </a:pPr>
            <a:endParaRPr lang="en-GB" dirty="0"/>
          </a:p>
          <a:p>
            <a:r>
              <a:rPr lang="ru-RU" dirty="0"/>
              <a:t>Подгонка кривой</a:t>
            </a:r>
            <a:endParaRPr lang="en-GB" dirty="0"/>
          </a:p>
        </p:txBody>
      </p:sp>
      <p:pic>
        <p:nvPicPr>
          <p:cNvPr id="6" name="Content Placeholder 3" descr="Figure1.17.jpg"/>
          <p:cNvPicPr>
            <a:picLocks noChangeAspect="1"/>
          </p:cNvPicPr>
          <p:nvPr/>
        </p:nvPicPr>
        <p:blipFill>
          <a:blip r:embed="rId8"/>
          <a:stretch>
            <a:fillRect/>
          </a:stretch>
        </p:blipFill>
        <p:spPr>
          <a:xfrm>
            <a:off x="5138019" y="3822938"/>
            <a:ext cx="3220195" cy="2392144"/>
          </a:xfrm>
          <a:prstGeom prst="rect">
            <a:avLst/>
          </a:prstGeom>
        </p:spPr>
      </p:pic>
      <p:pic>
        <p:nvPicPr>
          <p:cNvPr id="8" name="Picture 7" descr="TP_tmp.png"/>
          <p:cNvPicPr>
            <a:picLocks noChangeAspect="1"/>
          </p:cNvPicPr>
          <p:nvPr>
            <p:custDataLst>
              <p:tags r:id="rId1"/>
            </p:custDataLst>
          </p:nvPr>
        </p:nvPicPr>
        <p:blipFill>
          <a:blip r:embed="rId9">
            <a:clrChange>
              <a:clrFrom>
                <a:srgbClr val="FFFFFF"/>
              </a:clrFrom>
              <a:clrTo>
                <a:srgbClr val="FFFFFF">
                  <a:alpha val="0"/>
                </a:srgbClr>
              </a:clrTo>
            </a:clrChange>
          </a:blip>
          <a:stretch>
            <a:fillRect/>
          </a:stretch>
        </p:blipFill>
        <p:spPr bwMode="auto">
          <a:xfrm>
            <a:off x="928662" y="4357694"/>
            <a:ext cx="4037962" cy="609504"/>
          </a:xfrm>
          <a:prstGeom prst="rect">
            <a:avLst/>
          </a:prstGeom>
          <a:noFill/>
          <a:ln/>
          <a:effectLst/>
        </p:spPr>
      </p:pic>
      <p:pic>
        <p:nvPicPr>
          <p:cNvPr id="10" name="Picture 9" descr="TP_tmp.png"/>
          <p:cNvPicPr>
            <a:picLocks noChangeAspect="1"/>
          </p:cNvPicPr>
          <p:nvPr>
            <p:custDataLst>
              <p:tags r:id="rId2"/>
            </p:custDataLst>
          </p:nvPr>
        </p:nvPicPr>
        <p:blipFill>
          <a:blip r:embed="rId10">
            <a:clrChange>
              <a:clrFrom>
                <a:srgbClr val="FFFFFF"/>
              </a:clrFrom>
              <a:clrTo>
                <a:srgbClr val="FFFFFF">
                  <a:alpha val="0"/>
                </a:srgbClr>
              </a:clrTo>
            </a:clrChange>
          </a:blip>
          <a:stretch>
            <a:fillRect/>
          </a:stretch>
        </p:blipFill>
        <p:spPr>
          <a:xfrm>
            <a:off x="4345492" y="1690232"/>
            <a:ext cx="1065279" cy="420624"/>
          </a:xfrm>
          <a:prstGeom prst="rect">
            <a:avLst/>
          </a:prstGeom>
          <a:noFill/>
        </p:spPr>
      </p:pic>
      <p:pic>
        <p:nvPicPr>
          <p:cNvPr id="12" name="Picture 11" descr="TP_tmp.png"/>
          <p:cNvPicPr>
            <a:picLocks noChangeAspect="1"/>
          </p:cNvPicPr>
          <p:nvPr>
            <p:custDataLst>
              <p:tags r:id="rId3"/>
            </p:custDataLst>
          </p:nvPr>
        </p:nvPicPr>
        <p:blipFill>
          <a:blip r:embed="rId11">
            <a:clrChange>
              <a:clrFrom>
                <a:srgbClr val="FFFFFF"/>
              </a:clrFrom>
              <a:clrTo>
                <a:srgbClr val="FFFFFF">
                  <a:alpha val="0"/>
                </a:srgbClr>
              </a:clrTo>
            </a:clrChange>
          </a:blip>
          <a:stretch>
            <a:fillRect/>
          </a:stretch>
        </p:blipFill>
        <p:spPr>
          <a:xfrm>
            <a:off x="5389791" y="2313363"/>
            <a:ext cx="228600" cy="306324"/>
          </a:xfrm>
          <a:prstGeom prst="rect">
            <a:avLst/>
          </a:prstGeom>
          <a:noFill/>
        </p:spPr>
      </p:pic>
      <p:pic>
        <p:nvPicPr>
          <p:cNvPr id="14" name="Picture 13" descr="TP_tmp.png"/>
          <p:cNvPicPr>
            <a:picLocks noChangeAspect="1"/>
          </p:cNvPicPr>
          <p:nvPr>
            <p:custDataLst>
              <p:tags r:id="rId4"/>
            </p:custDataLst>
          </p:nvPr>
        </p:nvPicPr>
        <p:blipFill>
          <a:blip r:embed="rId12">
            <a:clrChange>
              <a:clrFrom>
                <a:srgbClr val="FFFFFF"/>
              </a:clrFrom>
              <a:clrTo>
                <a:srgbClr val="FFFFFF">
                  <a:alpha val="0"/>
                </a:srgbClr>
              </a:clrTo>
            </a:clrChange>
          </a:blip>
          <a:stretch>
            <a:fillRect/>
          </a:stretch>
        </p:blipFill>
        <p:spPr>
          <a:xfrm>
            <a:off x="6223087" y="2268190"/>
            <a:ext cx="2135127" cy="420624"/>
          </a:xfrm>
          <a:prstGeom prst="rect">
            <a:avLst/>
          </a:prstGeom>
          <a:noFill/>
        </p:spPr>
      </p:pic>
      <p:pic>
        <p:nvPicPr>
          <p:cNvPr id="18" name="Picture 17" descr="TP_tmp.png"/>
          <p:cNvPicPr>
            <a:picLocks noChangeAspect="1"/>
          </p:cNvPicPr>
          <p:nvPr>
            <p:custDataLst>
              <p:tags r:id="rId5"/>
            </p:custDataLst>
          </p:nvPr>
        </p:nvPicPr>
        <p:blipFill>
          <a:blip r:embed="rId13">
            <a:clrChange>
              <a:clrFrom>
                <a:srgbClr val="FFFFFF"/>
              </a:clrFrom>
              <a:clrTo>
                <a:srgbClr val="FFFFFF">
                  <a:alpha val="0"/>
                </a:srgbClr>
              </a:clrTo>
            </a:clrChange>
          </a:blip>
          <a:stretch>
            <a:fillRect/>
          </a:stretch>
        </p:blipFill>
        <p:spPr bwMode="auto">
          <a:xfrm>
            <a:off x="5363953" y="2852062"/>
            <a:ext cx="722375" cy="420623"/>
          </a:xfrm>
          <a:prstGeom prst="rect">
            <a:avLst/>
          </a:prstGeom>
          <a:noFill/>
          <a:ln/>
          <a:effectLst/>
        </p:spPr>
      </p:pic>
      <p:pic>
        <p:nvPicPr>
          <p:cNvPr id="17" name="Picture 16" descr="TP_tmp.png"/>
          <p:cNvPicPr>
            <a:picLocks noChangeAspect="1"/>
          </p:cNvPicPr>
          <p:nvPr>
            <p:custDataLst>
              <p:tags r:id="rId6"/>
            </p:custDataLst>
          </p:nvPr>
        </p:nvPicPr>
        <p:blipFill>
          <a:blip r:embed="rId14">
            <a:clrChange>
              <a:clrFrom>
                <a:srgbClr val="FFFFFF"/>
              </a:clrFrom>
              <a:clrTo>
                <a:srgbClr val="FFFFFF">
                  <a:alpha val="0"/>
                </a:srgbClr>
              </a:clrTo>
            </a:clrChange>
          </a:blip>
          <a:stretch>
            <a:fillRect/>
          </a:stretch>
        </p:blipFill>
        <p:spPr bwMode="auto">
          <a:xfrm>
            <a:off x="3865625" y="2876546"/>
            <a:ext cx="420623" cy="342899"/>
          </a:xfrm>
          <a:prstGeom prst="rect">
            <a:avLst/>
          </a:prstGeom>
          <a:noFill/>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Бинарные переменные (1)</a:t>
            </a:r>
            <a:endParaRPr lang="en-GB" dirty="0"/>
          </a:p>
        </p:txBody>
      </p:sp>
      <p:sp>
        <p:nvSpPr>
          <p:cNvPr id="3" name="Content Placeholder 2"/>
          <p:cNvSpPr>
            <a:spLocks noGrp="1"/>
          </p:cNvSpPr>
          <p:nvPr>
            <p:ph idx="1"/>
          </p:nvPr>
        </p:nvSpPr>
        <p:spPr/>
        <p:txBody>
          <a:bodyPr/>
          <a:lstStyle/>
          <a:p>
            <a:r>
              <a:rPr lang="ru" dirty="0"/>
              <a:t>Подбрасывание монеты: орел=1, решка=0</a:t>
            </a:r>
          </a:p>
          <a:p>
            <a:endParaRPr lang="en-GB" dirty="0"/>
          </a:p>
          <a:p>
            <a:endParaRPr lang="en-GB" dirty="0"/>
          </a:p>
          <a:p>
            <a:r>
              <a:rPr lang="ru" dirty="0"/>
              <a:t>Распределение Бернулли</a:t>
            </a:r>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3739136" y="2577080"/>
            <a:ext cx="1652020" cy="280416"/>
          </a:xfrm>
          <a:prstGeom prst="rect">
            <a:avLst/>
          </a:prstGeom>
          <a:noFill/>
        </p:spPr>
      </p:pic>
      <p:pic>
        <p:nvPicPr>
          <p:cNvPr id="8" name="Picture 7"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959030" y="4290644"/>
            <a:ext cx="3225938" cy="1067182"/>
          </a:xfrm>
          <a:prstGeom prst="rect">
            <a:avLst/>
          </a:prstGeom>
          <a:noFill/>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Бинарные переменные (2)</a:t>
            </a:r>
            <a:endParaRPr lang="en-GB" dirty="0"/>
          </a:p>
        </p:txBody>
      </p:sp>
      <p:sp>
        <p:nvSpPr>
          <p:cNvPr id="3" name="Content Placeholder 2"/>
          <p:cNvSpPr>
            <a:spLocks noGrp="1"/>
          </p:cNvSpPr>
          <p:nvPr>
            <p:ph idx="1"/>
          </p:nvPr>
        </p:nvSpPr>
        <p:spPr/>
        <p:txBody>
          <a:bodyPr/>
          <a:lstStyle/>
          <a:p>
            <a:r>
              <a:rPr lang="ru" i="1" dirty="0">
                <a:latin typeface="Cambria Math" panose="02040503050406030204" pitchFamily="18" charset="0"/>
                <a:ea typeface="Cambria Math" panose="02040503050406030204" pitchFamily="18" charset="0"/>
              </a:rPr>
              <a:t>N</a:t>
            </a:r>
            <a:r>
              <a:rPr lang="ru" dirty="0">
                <a:latin typeface="CMMI9" pitchFamily="34" charset="2"/>
              </a:rPr>
              <a:t> </a:t>
            </a:r>
            <a:r>
              <a:rPr lang="ru" dirty="0"/>
              <a:t>подбрасываний монеты:</a:t>
            </a:r>
          </a:p>
          <a:p>
            <a:endParaRPr lang="en-GB" dirty="0"/>
          </a:p>
          <a:p>
            <a:r>
              <a:rPr lang="ru" dirty="0"/>
              <a:t>Биномиальное распределение</a:t>
            </a:r>
          </a:p>
        </p:txBody>
      </p:sp>
      <p:pic>
        <p:nvPicPr>
          <p:cNvPr id="7" name="Picture 6"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3652840" y="2219890"/>
            <a:ext cx="1828804" cy="280416"/>
          </a:xfrm>
          <a:prstGeom prst="rect">
            <a:avLst/>
          </a:prstGeom>
          <a:noFill/>
        </p:spPr>
      </p:pic>
      <p:pic>
        <p:nvPicPr>
          <p:cNvPr id="10" name="Picture 9"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586024" y="3571876"/>
            <a:ext cx="3962408" cy="633986"/>
          </a:xfrm>
          <a:prstGeom prst="rect">
            <a:avLst/>
          </a:prstGeom>
          <a:noFill/>
        </p:spPr>
      </p:pic>
      <p:pic>
        <p:nvPicPr>
          <p:cNvPr id="13" name="Picture 12"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2743195" y="4357694"/>
            <a:ext cx="3657608" cy="762002"/>
          </a:xfrm>
          <a:prstGeom prst="rect">
            <a:avLst/>
          </a:prstGeom>
          <a:noFill/>
        </p:spPr>
      </p:pic>
      <p:pic>
        <p:nvPicPr>
          <p:cNvPr id="14" name="Picture 13"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1662092" y="5286388"/>
            <a:ext cx="5815596" cy="762002"/>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Биномиальное распределение</a:t>
            </a:r>
            <a:endParaRPr lang="en-GB" dirty="0"/>
          </a:p>
        </p:txBody>
      </p:sp>
      <p:grpSp>
        <p:nvGrpSpPr>
          <p:cNvPr id="17" name="Group 16"/>
          <p:cNvGrpSpPr/>
          <p:nvPr/>
        </p:nvGrpSpPr>
        <p:grpSpPr>
          <a:xfrm>
            <a:off x="928662" y="1785926"/>
            <a:ext cx="6759141" cy="3785616"/>
            <a:chOff x="1142976" y="1928802"/>
            <a:chExt cx="6759141" cy="3785616"/>
          </a:xfrm>
        </p:grpSpPr>
        <p:pic>
          <p:nvPicPr>
            <p:cNvPr id="14" name="Picture 13" descr="Figure2.1.jpg"/>
            <p:cNvPicPr>
              <a:picLocks noChangeAspect="1"/>
            </p:cNvPicPr>
            <p:nvPr/>
          </p:nvPicPr>
          <p:blipFill>
            <a:blip r:embed="rId3"/>
            <a:stretch>
              <a:fillRect/>
            </a:stretch>
          </p:blipFill>
          <p:spPr>
            <a:xfrm>
              <a:off x="2671749" y="1928802"/>
              <a:ext cx="5230368" cy="3785616"/>
            </a:xfrm>
            <a:prstGeom prst="rect">
              <a:avLst/>
            </a:prstGeom>
          </p:spPr>
        </p:pic>
        <p:pic>
          <p:nvPicPr>
            <p:cNvPr id="16" name="Picture 1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142976" y="3500438"/>
              <a:ext cx="1700788" cy="280416"/>
            </a:xfrm>
            <a:prstGeom prst="rect">
              <a:avLst/>
            </a:prstGeom>
            <a:noFill/>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Оценка параметров (1)</a:t>
            </a:r>
            <a:endParaRPr lang="en-GB" dirty="0"/>
          </a:p>
        </p:txBody>
      </p:sp>
      <p:sp>
        <p:nvSpPr>
          <p:cNvPr id="3" name="Content Placeholder 2"/>
          <p:cNvSpPr>
            <a:spLocks noGrp="1"/>
          </p:cNvSpPr>
          <p:nvPr>
            <p:ph idx="1"/>
          </p:nvPr>
        </p:nvSpPr>
        <p:spPr/>
        <p:txBody>
          <a:bodyPr/>
          <a:lstStyle/>
          <a:p>
            <a:r>
              <a:rPr lang="ru" dirty="0"/>
              <a:t>ML для Бернулли</a:t>
            </a:r>
          </a:p>
          <a:p>
            <a:r>
              <a:rPr lang="ru" sz="2400" dirty="0"/>
              <a:t>Дано:</a:t>
            </a:r>
          </a:p>
          <a:p>
            <a:pPr marL="0" indent="0">
              <a:buNone/>
            </a:pPr>
            <a:r>
              <a:rPr lang="ru" dirty="0"/>
              <a:t> </a:t>
            </a:r>
          </a:p>
        </p:txBody>
      </p:sp>
      <p:pic>
        <p:nvPicPr>
          <p:cNvPr id="14" name="Picture 13"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bwMode="auto">
          <a:xfrm>
            <a:off x="2171694" y="2529311"/>
            <a:ext cx="5312414" cy="280563"/>
          </a:xfrm>
          <a:prstGeom prst="rect">
            <a:avLst/>
          </a:prstGeom>
          <a:noFill/>
          <a:ln/>
          <a:effectLst/>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171694" y="2905123"/>
            <a:ext cx="4800610"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1155184" y="3863181"/>
            <a:ext cx="6833630" cy="762002"/>
          </a:xfrm>
          <a:prstGeom prst="rect">
            <a:avLst/>
          </a:prstGeom>
          <a:noFill/>
        </p:spPr>
      </p:pic>
      <p:pic>
        <p:nvPicPr>
          <p:cNvPr id="11" name="Picture 10"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3340605" y="4786322"/>
            <a:ext cx="2462789" cy="762002"/>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Бета-распределение</a:t>
            </a:r>
            <a:endParaRPr lang="en-GB" dirty="0"/>
          </a:p>
        </p:txBody>
      </p:sp>
      <p:sp>
        <p:nvSpPr>
          <p:cNvPr id="4" name="Content Placeholder 3"/>
          <p:cNvSpPr>
            <a:spLocks noGrp="1"/>
          </p:cNvSpPr>
          <p:nvPr>
            <p:ph idx="1"/>
          </p:nvPr>
        </p:nvSpPr>
        <p:spPr/>
        <p:txBody>
          <a:bodyPr/>
          <a:lstStyle/>
          <a:p>
            <a:pPr marL="0" indent="0">
              <a:buNone/>
            </a:pPr>
            <a:r>
              <a:rPr lang="ru" dirty="0"/>
              <a:t>Распределение для                 .</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235149" y="2500306"/>
            <a:ext cx="4673701" cy="188106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4236333" y="1699733"/>
            <a:ext cx="1207773" cy="350520"/>
          </a:xfrm>
          <a:prstGeom prst="rect">
            <a:avLst/>
          </a:prstGeom>
          <a:noFill/>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16013" y="441325"/>
            <a:ext cx="5194118" cy="585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dirty="0">
                <a:solidFill>
                  <a:schemeClr val="bg1">
                    <a:lumMod val="95000"/>
                  </a:schemeClr>
                </a:solidFill>
                <a:latin typeface="Consolas" charset="0"/>
                <a:ea typeface="Consolas" charset="0"/>
                <a:cs typeface="Consolas" charset="0"/>
              </a:rPr>
              <a:t>  </a:t>
            </a:r>
            <a:r>
              <a:rPr lang="en-US" sz="2100" b="1" dirty="0">
                <a:solidFill>
                  <a:srgbClr val="00B0F0"/>
                </a:solidFill>
                <a:ea typeface="Consolas" charset="0"/>
                <a:cs typeface="Consolas" charset="0"/>
              </a:rPr>
              <a:t> </a:t>
            </a:r>
            <a:r>
              <a:rPr lang="ru-RU" sz="2100" b="1" dirty="0">
                <a:solidFill>
                  <a:srgbClr val="00B0F0"/>
                </a:solidFill>
                <a:ea typeface="Consolas" charset="0"/>
                <a:cs typeface="Consolas" charset="0"/>
              </a:rPr>
              <a:t>Отличия</a:t>
            </a:r>
            <a:endParaRPr lang="en-US" sz="2100" b="1" dirty="0">
              <a:solidFill>
                <a:srgbClr val="00B0F0"/>
              </a:solidFill>
              <a:ea typeface="Consolas" charset="0"/>
              <a:cs typeface="Consolas" charset="0"/>
            </a:endParaRPr>
          </a:p>
        </p:txBody>
      </p:sp>
      <p:sp>
        <p:nvSpPr>
          <p:cNvPr id="15" name="Прямоугольник 14"/>
          <p:cNvSpPr/>
          <p:nvPr/>
        </p:nvSpPr>
        <p:spPr>
          <a:xfrm>
            <a:off x="1204148" y="1189822"/>
            <a:ext cx="5514866" cy="53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a:solidFill>
                  <a:schemeClr val="tx1"/>
                </a:solidFill>
              </a:rPr>
              <a:t>Обучение с учителем </a:t>
            </a:r>
            <a:r>
              <a:rPr lang="en-US" dirty="0">
                <a:solidFill>
                  <a:schemeClr val="tx1"/>
                </a:solidFill>
              </a:rPr>
              <a:t>(supervised) vs</a:t>
            </a:r>
            <a:r>
              <a:rPr lang="ru-RU" dirty="0">
                <a:solidFill>
                  <a:schemeClr val="tx1"/>
                </a:solidFill>
              </a:rPr>
              <a:t> </a:t>
            </a:r>
          </a:p>
          <a:p>
            <a:r>
              <a:rPr lang="ru-RU" dirty="0">
                <a:solidFill>
                  <a:schemeClr val="tx1"/>
                </a:solidFill>
              </a:rPr>
              <a:t>Обучение без учителя</a:t>
            </a:r>
            <a:r>
              <a:rPr lang="en-US" dirty="0">
                <a:solidFill>
                  <a:schemeClr val="tx1"/>
                </a:solidFill>
              </a:rPr>
              <a:t> (unsupervised)</a:t>
            </a:r>
            <a:endParaRPr lang="ru-RU" dirty="0">
              <a:solidFill>
                <a:schemeClr val="tx1"/>
              </a:solidFill>
              <a:ea typeface="Consolas" charset="0"/>
              <a:cs typeface="Consolas" charset="0"/>
            </a:endParaRPr>
          </a:p>
        </p:txBody>
      </p:sp>
      <p:pic>
        <p:nvPicPr>
          <p:cNvPr id="4" name="Объект 4">
            <a:extLst>
              <a:ext uri="{FF2B5EF4-FFF2-40B4-BE49-F238E27FC236}">
                <a16:creationId xmlns:a16="http://schemas.microsoft.com/office/drawing/2014/main" id="{15DD3932-42B3-A249-9A80-DF019F3DF616}"/>
              </a:ext>
            </a:extLst>
          </p:cNvPr>
          <p:cNvPicPr>
            <a:picLocks noChangeAspect="1"/>
          </p:cNvPicPr>
          <p:nvPr/>
        </p:nvPicPr>
        <p:blipFill>
          <a:blip r:embed="rId2"/>
          <a:stretch>
            <a:fillRect/>
          </a:stretch>
        </p:blipFill>
        <p:spPr>
          <a:xfrm>
            <a:off x="1135513" y="2243684"/>
            <a:ext cx="7526243" cy="3044413"/>
          </a:xfrm>
          <a:prstGeom prst="rect">
            <a:avLst/>
          </a:prstGeom>
        </p:spPr>
      </p:pic>
    </p:spTree>
    <p:extLst>
      <p:ext uri="{BB962C8B-B14F-4D97-AF65-F5344CB8AC3E}">
        <p14:creationId xmlns:p14="http://schemas.microsoft.com/office/powerpoint/2010/main" val="3596301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D77A31-B8B2-C644-88A2-A08523BCEFF4}"/>
              </a:ext>
            </a:extLst>
          </p:cNvPr>
          <p:cNvSpPr>
            <a:spLocks noGrp="1"/>
          </p:cNvSpPr>
          <p:nvPr>
            <p:ph type="title"/>
          </p:nvPr>
        </p:nvSpPr>
        <p:spPr/>
        <p:txBody>
          <a:bodyPr/>
          <a:lstStyle/>
          <a:p>
            <a:r>
              <a:rPr lang="ru-RU" dirty="0"/>
              <a:t>Сопряженное распределение</a:t>
            </a:r>
          </a:p>
        </p:txBody>
      </p:sp>
      <p:sp>
        <p:nvSpPr>
          <p:cNvPr id="3" name="Объект 2">
            <a:extLst>
              <a:ext uri="{FF2B5EF4-FFF2-40B4-BE49-F238E27FC236}">
                <a16:creationId xmlns:a16="http://schemas.microsoft.com/office/drawing/2014/main" id="{579AA186-1D4B-904F-A920-2C5C1EB3AE8D}"/>
              </a:ext>
            </a:extLst>
          </p:cNvPr>
          <p:cNvSpPr>
            <a:spLocks noGrp="1"/>
          </p:cNvSpPr>
          <p:nvPr>
            <p:ph idx="1"/>
          </p:nvPr>
        </p:nvSpPr>
        <p:spPr/>
        <p:txBody>
          <a:bodyPr/>
          <a:lstStyle/>
          <a:p>
            <a:pPr marL="0" indent="0">
              <a:buNone/>
            </a:pPr>
            <a:r>
              <a:rPr lang="ru-RU" sz="1800" dirty="0">
                <a:effectLst/>
                <a:latin typeface="SFRM1000"/>
              </a:rPr>
              <a:t>Распределения </a:t>
            </a:r>
            <a:r>
              <a:rPr lang="en" sz="1800" i="1" dirty="0">
                <a:effectLst/>
                <a:latin typeface="Times"/>
              </a:rPr>
              <a:t>p</a:t>
            </a:r>
            <a:r>
              <a:rPr lang="en" sz="1800" dirty="0">
                <a:effectLst/>
                <a:latin typeface="CMR10" panose="020B0500000000000000" pitchFamily="34" charset="0"/>
              </a:rPr>
              <a:t>(</a:t>
            </a:r>
            <a:r>
              <a:rPr lang="el-GR" sz="1800" dirty="0">
                <a:effectLst/>
                <a:latin typeface="CMMI10" panose="020B0500000000000000" pitchFamily="34" charset="0"/>
              </a:rPr>
              <a:t>θ</a:t>
            </a:r>
            <a:r>
              <a:rPr lang="el-GR" sz="1800" dirty="0">
                <a:effectLst/>
                <a:latin typeface="CMR10" panose="020B0500000000000000" pitchFamily="34" charset="0"/>
              </a:rPr>
              <a:t>) </a:t>
            </a:r>
            <a:r>
              <a:rPr lang="el-GR" sz="1800" dirty="0">
                <a:effectLst/>
                <a:latin typeface="CMSY10" panose="020B0500000000000000" pitchFamily="34" charset="0"/>
              </a:rPr>
              <a:t>∼ </a:t>
            </a:r>
            <a:r>
              <a:rPr lang="en" sz="1800" dirty="0">
                <a:effectLst/>
                <a:latin typeface="CMSY10" panose="020B0500000000000000" pitchFamily="34" charset="0"/>
              </a:rPr>
              <a:t>A</a:t>
            </a:r>
            <a:r>
              <a:rPr lang="en" sz="1800" dirty="0">
                <a:effectLst/>
                <a:latin typeface="CMR10" panose="020B0500000000000000" pitchFamily="34" charset="0"/>
              </a:rPr>
              <a:t>(</a:t>
            </a:r>
            <a:r>
              <a:rPr lang="el-GR" sz="1800" dirty="0">
                <a:effectLst/>
                <a:latin typeface="CMMI10" panose="020B0500000000000000" pitchFamily="34" charset="0"/>
              </a:rPr>
              <a:t>α</a:t>
            </a:r>
            <a:r>
              <a:rPr lang="ru-RU" sz="1800" baseline="-25000" dirty="0">
                <a:effectLst/>
                <a:latin typeface="CMMI10" panose="020B0500000000000000" pitchFamily="34" charset="0"/>
              </a:rPr>
              <a:t>0</a:t>
            </a:r>
            <a:r>
              <a:rPr lang="el-GR" sz="1800" dirty="0">
                <a:effectLst/>
                <a:latin typeface="CMR10" panose="020B0500000000000000" pitchFamily="34" charset="0"/>
              </a:rPr>
              <a:t>) </a:t>
            </a:r>
            <a:r>
              <a:rPr lang="ru-RU" sz="1800" dirty="0">
                <a:effectLst/>
                <a:latin typeface="SFRM1000"/>
              </a:rPr>
              <a:t>и </a:t>
            </a:r>
            <a:r>
              <a:rPr lang="en" sz="1800" i="1" dirty="0">
                <a:effectLst/>
                <a:latin typeface="Times"/>
              </a:rPr>
              <a:t>p</a:t>
            </a:r>
            <a:r>
              <a:rPr lang="en" sz="1800" dirty="0">
                <a:effectLst/>
                <a:latin typeface="CMR10" panose="020B0500000000000000" pitchFamily="34" charset="0"/>
              </a:rPr>
              <a:t>(</a:t>
            </a:r>
            <a:r>
              <a:rPr lang="en" sz="1800" b="1" i="1" dirty="0">
                <a:effectLst/>
                <a:latin typeface="Times"/>
              </a:rPr>
              <a:t>x</a:t>
            </a:r>
            <a:r>
              <a:rPr lang="en" sz="1800" dirty="0">
                <a:effectLst/>
                <a:latin typeface="CMSY10" panose="020B0500000000000000" pitchFamily="34" charset="0"/>
              </a:rPr>
              <a:t>|</a:t>
            </a:r>
            <a:r>
              <a:rPr lang="el-GR" sz="1800" dirty="0">
                <a:effectLst/>
                <a:latin typeface="CMMI10" panose="020B0500000000000000" pitchFamily="34" charset="0"/>
              </a:rPr>
              <a:t>θ</a:t>
            </a:r>
            <a:r>
              <a:rPr lang="el-GR" sz="1800" dirty="0">
                <a:effectLst/>
                <a:latin typeface="CMR10" panose="020B0500000000000000" pitchFamily="34" charset="0"/>
              </a:rPr>
              <a:t>) </a:t>
            </a:r>
            <a:r>
              <a:rPr lang="el-GR" sz="1800" dirty="0">
                <a:effectLst/>
                <a:latin typeface="CMSY10" panose="020B0500000000000000" pitchFamily="34" charset="0"/>
              </a:rPr>
              <a:t>∼ </a:t>
            </a:r>
            <a:r>
              <a:rPr lang="en" sz="1800" dirty="0">
                <a:effectLst/>
                <a:latin typeface="CMSY10" panose="020B0500000000000000" pitchFamily="34" charset="0"/>
              </a:rPr>
              <a:t>B</a:t>
            </a:r>
            <a:r>
              <a:rPr lang="en" sz="1800" dirty="0">
                <a:effectLst/>
                <a:latin typeface="CMR10" panose="020B0500000000000000" pitchFamily="34" charset="0"/>
              </a:rPr>
              <a:t>(</a:t>
            </a:r>
            <a:r>
              <a:rPr lang="el-GR" sz="1800" dirty="0">
                <a:effectLst/>
                <a:latin typeface="CMMI10" panose="020B0500000000000000" pitchFamily="34" charset="0"/>
              </a:rPr>
              <a:t>β</a:t>
            </a:r>
            <a:r>
              <a:rPr lang="el-GR" sz="1800" dirty="0">
                <a:effectLst/>
                <a:latin typeface="CMR10" panose="020B0500000000000000" pitchFamily="34" charset="0"/>
              </a:rPr>
              <a:t>) </a:t>
            </a:r>
            <a:r>
              <a:rPr lang="ru-RU" sz="1800" dirty="0">
                <a:effectLst/>
                <a:latin typeface="SFRM1000"/>
              </a:rPr>
              <a:t>являются сопряженными, если </a:t>
            </a:r>
            <a:endParaRPr lang="ru-RU" dirty="0"/>
          </a:p>
          <a:p>
            <a:pPr marL="0" indent="0">
              <a:buNone/>
            </a:pPr>
            <a:r>
              <a:rPr lang="en" sz="1800" i="1" dirty="0">
                <a:effectLst/>
                <a:latin typeface="Times"/>
              </a:rPr>
              <a:t>p</a:t>
            </a:r>
            <a:r>
              <a:rPr lang="en" sz="1800" dirty="0">
                <a:effectLst/>
                <a:latin typeface="CMR10" panose="020B0500000000000000" pitchFamily="34" charset="0"/>
              </a:rPr>
              <a:t>(</a:t>
            </a:r>
            <a:r>
              <a:rPr lang="el-GR" sz="1800" dirty="0">
                <a:effectLst/>
                <a:latin typeface="CMMI10" panose="020B0500000000000000" pitchFamily="34" charset="0"/>
              </a:rPr>
              <a:t>θ</a:t>
            </a:r>
            <a:r>
              <a:rPr lang="el-GR" sz="1800" dirty="0">
                <a:effectLst/>
                <a:latin typeface="CMSY10" panose="020B0500000000000000" pitchFamily="34" charset="0"/>
              </a:rPr>
              <a:t>|</a:t>
            </a:r>
            <a:r>
              <a:rPr lang="en" sz="1800" b="1" i="1" dirty="0">
                <a:effectLst/>
                <a:latin typeface="Times"/>
              </a:rPr>
              <a:t>x</a:t>
            </a:r>
            <a:r>
              <a:rPr lang="en" sz="1800" dirty="0">
                <a:effectLst/>
                <a:latin typeface="CMR10" panose="020B0500000000000000" pitchFamily="34" charset="0"/>
              </a:rPr>
              <a:t>) </a:t>
            </a:r>
            <a:r>
              <a:rPr lang="en" sz="1800" dirty="0">
                <a:effectLst/>
                <a:latin typeface="CMSY10" panose="020B0500000000000000" pitchFamily="34" charset="0"/>
              </a:rPr>
              <a:t>∼ A</a:t>
            </a:r>
            <a:r>
              <a:rPr lang="en" sz="1800" dirty="0">
                <a:effectLst/>
                <a:latin typeface="CMR10" panose="020B0500000000000000" pitchFamily="34" charset="0"/>
              </a:rPr>
              <a:t>(</a:t>
            </a:r>
            <a:r>
              <a:rPr lang="el-GR" sz="1800" dirty="0">
                <a:effectLst/>
                <a:latin typeface="CMMI10" panose="020B0500000000000000" pitchFamily="34" charset="0"/>
              </a:rPr>
              <a:t>α</a:t>
            </a:r>
            <a:r>
              <a:rPr lang="el-GR" sz="1800" baseline="-25000" dirty="0">
                <a:effectLst/>
                <a:latin typeface="Times"/>
              </a:rPr>
              <a:t>1</a:t>
            </a:r>
            <a:r>
              <a:rPr lang="el-GR" sz="1800" dirty="0">
                <a:effectLst/>
                <a:latin typeface="CMR10" panose="020B0500000000000000" pitchFamily="34" charset="0"/>
              </a:rPr>
              <a:t>) </a:t>
            </a:r>
            <a:endParaRPr lang="el-GR" dirty="0"/>
          </a:p>
          <a:p>
            <a:pPr marL="0" indent="0">
              <a:buNone/>
            </a:pPr>
            <a:endParaRPr lang="ru-RU" dirty="0"/>
          </a:p>
        </p:txBody>
      </p:sp>
      <p:sp>
        <p:nvSpPr>
          <p:cNvPr id="4" name="Номер слайда 3">
            <a:extLst>
              <a:ext uri="{FF2B5EF4-FFF2-40B4-BE49-F238E27FC236}">
                <a16:creationId xmlns:a16="http://schemas.microsoft.com/office/drawing/2014/main" id="{C2672959-79F8-6241-B85F-54D97DD7CC26}"/>
              </a:ext>
            </a:extLst>
          </p:cNvPr>
          <p:cNvSpPr>
            <a:spLocks noGrp="1"/>
          </p:cNvSpPr>
          <p:nvPr>
            <p:ph type="sldNum" sz="quarter" idx="12"/>
          </p:nvPr>
        </p:nvSpPr>
        <p:spPr/>
        <p:txBody>
          <a:bodyPr/>
          <a:lstStyle/>
          <a:p>
            <a:fld id="{38237106-F2ED-405E-BC33-CC3CF426205F}" type="slidenum">
              <a:rPr lang="en-US" smtClean="0"/>
              <a:pPr/>
              <a:t>80</a:t>
            </a:fld>
            <a:endParaRPr lang="en-US"/>
          </a:p>
        </p:txBody>
      </p:sp>
    </p:spTree>
    <p:extLst>
      <p:ext uri="{BB962C8B-B14F-4D97-AF65-F5344CB8AC3E}">
        <p14:creationId xmlns:p14="http://schemas.microsoft.com/office/powerpoint/2010/main" val="11744782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Байесовский Бернулли</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447780" y="1785360"/>
            <a:ext cx="6248437" cy="1929396"/>
          </a:xfrm>
          <a:prstGeom prst="rect">
            <a:avLst/>
          </a:prstGeom>
          <a:noFill/>
          <a:ln/>
          <a:effectLst/>
        </p:spPr>
      </p:pic>
      <p:sp>
        <p:nvSpPr>
          <p:cNvPr id="7" name="TextBox 6"/>
          <p:cNvSpPr txBox="1"/>
          <p:nvPr/>
        </p:nvSpPr>
        <p:spPr>
          <a:xfrm>
            <a:off x="785786" y="4786322"/>
            <a:ext cx="7429552" cy="830997"/>
          </a:xfrm>
          <a:prstGeom prst="rect">
            <a:avLst/>
          </a:prstGeom>
          <a:noFill/>
        </p:spPr>
        <p:txBody>
          <a:bodyPr wrap="square" rtlCol="0">
            <a:spAutoFit/>
          </a:bodyPr>
          <a:lstStyle/>
          <a:p>
            <a:r>
              <a:rPr lang="ru" sz="2400" dirty="0"/>
              <a:t>Бета-распределение является </a:t>
            </a:r>
            <a:r>
              <a:rPr lang="ru" sz="2400" i="1" dirty="0"/>
              <a:t>сопряженным </a:t>
            </a:r>
            <a:r>
              <a:rPr lang="ru" sz="2400" dirty="0"/>
              <a:t>априорным распределением для распределения Бернулли.</a:t>
            </a:r>
            <a:endParaRPr lang="en-GB" sz="2400" dirty="0"/>
          </a:p>
        </p:txBody>
      </p:sp>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2540504" y="4077278"/>
            <a:ext cx="4062991" cy="280416"/>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sz="4400" dirty="0"/>
              <a:t>Бета-распределение</a:t>
            </a:r>
            <a:endParaRPr lang="en-GB" dirty="0"/>
          </a:p>
        </p:txBody>
      </p:sp>
      <p:pic>
        <p:nvPicPr>
          <p:cNvPr id="5" name="Content Placeholder 4" descr="Figure2.2a.jpg"/>
          <p:cNvPicPr>
            <a:picLocks noGrp="1" noChangeAspect="1"/>
          </p:cNvPicPr>
          <p:nvPr>
            <p:ph idx="1"/>
          </p:nvPr>
        </p:nvPicPr>
        <p:blipFill>
          <a:blip r:embed="rId2"/>
          <a:stretch>
            <a:fillRect/>
          </a:stretch>
        </p:blipFill>
        <p:spPr>
          <a:xfrm>
            <a:off x="1142976" y="1428736"/>
            <a:ext cx="3143250" cy="2366010"/>
          </a:xfrm>
        </p:spPr>
      </p:pic>
      <p:pic>
        <p:nvPicPr>
          <p:cNvPr id="6" name="Picture 5" descr="Figure2.2b.jpg"/>
          <p:cNvPicPr>
            <a:picLocks noChangeAspect="1"/>
          </p:cNvPicPr>
          <p:nvPr/>
        </p:nvPicPr>
        <p:blipFill>
          <a:blip r:embed="rId3"/>
          <a:stretch>
            <a:fillRect/>
          </a:stretch>
        </p:blipFill>
        <p:spPr>
          <a:xfrm>
            <a:off x="4857752" y="1428736"/>
            <a:ext cx="3158490" cy="2366010"/>
          </a:xfrm>
          <a:prstGeom prst="rect">
            <a:avLst/>
          </a:prstGeom>
        </p:spPr>
      </p:pic>
      <p:pic>
        <p:nvPicPr>
          <p:cNvPr id="7" name="Picture 6" descr="Figure2.2c.jpg"/>
          <p:cNvPicPr>
            <a:picLocks noChangeAspect="1"/>
          </p:cNvPicPr>
          <p:nvPr/>
        </p:nvPicPr>
        <p:blipFill>
          <a:blip r:embed="rId4"/>
          <a:stretch>
            <a:fillRect/>
          </a:stretch>
        </p:blipFill>
        <p:spPr>
          <a:xfrm>
            <a:off x="1142976" y="3777634"/>
            <a:ext cx="3143250" cy="2366010"/>
          </a:xfrm>
          <a:prstGeom prst="rect">
            <a:avLst/>
          </a:prstGeom>
        </p:spPr>
      </p:pic>
      <p:pic>
        <p:nvPicPr>
          <p:cNvPr id="8" name="Picture 7" descr="Figure2.2d.jpg"/>
          <p:cNvPicPr>
            <a:picLocks noChangeAspect="1"/>
          </p:cNvPicPr>
          <p:nvPr/>
        </p:nvPicPr>
        <p:blipFill>
          <a:blip r:embed="rId5"/>
          <a:stretch>
            <a:fillRect/>
          </a:stretch>
        </p:blipFill>
        <p:spPr>
          <a:xfrm>
            <a:off x="4842534" y="3786190"/>
            <a:ext cx="3158490" cy="236601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err="1"/>
              <a:t>Мультиноминальные</a:t>
            </a:r>
            <a:r>
              <a:rPr lang="ru-RU" dirty="0"/>
              <a:t> случайные </a:t>
            </a:r>
            <a:r>
              <a:rPr lang="ru-RU" dirty="0" err="1"/>
              <a:t>перепенные</a:t>
            </a:r>
            <a:endParaRPr lang="en-GB" dirty="0"/>
          </a:p>
        </p:txBody>
      </p:sp>
      <p:pic>
        <p:nvPicPr>
          <p:cNvPr id="15" name="Picture 1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2899361" y="3286124"/>
            <a:ext cx="3328429" cy="786388"/>
          </a:xfrm>
          <a:prstGeom prst="rect">
            <a:avLst/>
          </a:prstGeom>
          <a:noFill/>
          <a:ln/>
          <a:effectLst/>
        </p:spPr>
      </p:pic>
      <p:pic>
        <p:nvPicPr>
          <p:cNvPr id="8" name="Picture 7"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3631689" y="2356862"/>
            <a:ext cx="1880620" cy="786386"/>
          </a:xfrm>
          <a:prstGeom prst="rect">
            <a:avLst/>
          </a:prstGeom>
          <a:noFill/>
        </p:spPr>
      </p:pic>
      <p:pic>
        <p:nvPicPr>
          <p:cNvPr id="10" name="Picture 9"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254217" y="4929198"/>
            <a:ext cx="2615189" cy="786386"/>
          </a:xfrm>
          <a:prstGeom prst="rect">
            <a:avLst/>
          </a:prstGeom>
          <a:noFill/>
        </p:spPr>
      </p:pic>
      <p:pic>
        <p:nvPicPr>
          <p:cNvPr id="12" name="Picture 11"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196273" y="4228536"/>
            <a:ext cx="4748793" cy="557786"/>
          </a:xfrm>
          <a:prstGeom prst="rect">
            <a:avLst/>
          </a:prstGeom>
          <a:noFill/>
        </p:spPr>
      </p:pic>
      <p:grpSp>
        <p:nvGrpSpPr>
          <p:cNvPr id="11" name="Group 10"/>
          <p:cNvGrpSpPr/>
          <p:nvPr/>
        </p:nvGrpSpPr>
        <p:grpSpPr>
          <a:xfrm>
            <a:off x="1689905" y="1806022"/>
            <a:ext cx="5126818" cy="369332"/>
            <a:chOff x="1142975" y="1806022"/>
            <a:chExt cx="4507513" cy="369332"/>
          </a:xfrm>
        </p:grpSpPr>
        <p:pic>
          <p:nvPicPr>
            <p:cNvPr id="6" name="Picture 5"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3493512" y="1814086"/>
              <a:ext cx="2156976" cy="329030"/>
            </a:xfrm>
            <a:prstGeom prst="rect">
              <a:avLst/>
            </a:prstGeom>
            <a:noFill/>
            <a:ln/>
            <a:effectLst/>
          </p:spPr>
        </p:pic>
        <p:sp>
          <p:nvSpPr>
            <p:cNvPr id="9" name="TextBox 8"/>
            <p:cNvSpPr txBox="1"/>
            <p:nvPr/>
          </p:nvSpPr>
          <p:spPr>
            <a:xfrm>
              <a:off x="1142975" y="1806022"/>
              <a:ext cx="2795225" cy="369332"/>
            </a:xfrm>
            <a:prstGeom prst="rect">
              <a:avLst/>
            </a:prstGeom>
            <a:noFill/>
          </p:spPr>
          <p:txBody>
            <a:bodyPr wrap="square" rtlCol="0">
              <a:spAutoFit/>
            </a:bodyPr>
            <a:lstStyle/>
            <a:p>
              <a:r>
                <a:rPr lang="en-GB" dirty="0">
                  <a:latin typeface="cmr12" pitchFamily="34" charset="0"/>
                </a:rPr>
                <a:t>1</a:t>
              </a:r>
              <a:r>
                <a:rPr lang="en-GB" dirty="0"/>
                <a:t>-</a:t>
              </a:r>
              <a:r>
                <a:rPr lang="ru-RU" dirty="0"/>
                <a:t>в</a:t>
              </a:r>
              <a:r>
                <a:rPr lang="en-GB" dirty="0"/>
                <a:t>-</a:t>
              </a:r>
              <a:r>
                <a:rPr lang="en-GB" dirty="0">
                  <a:latin typeface="cmmi12" pitchFamily="34" charset="0"/>
                </a:rPr>
                <a:t>K</a:t>
              </a:r>
              <a:r>
                <a:rPr lang="en-GB" dirty="0"/>
                <a:t> </a:t>
              </a:r>
              <a:r>
                <a:rPr lang="ru-RU" dirty="0"/>
                <a:t>схема кодирования</a:t>
              </a:r>
              <a:r>
                <a:rPr lang="en-GB" dirty="0"/>
                <a:t>:</a:t>
              </a: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ML </a:t>
            </a:r>
            <a:r>
              <a:rPr lang="ru-RU" dirty="0"/>
              <a:t>Оценка параметров</a:t>
            </a:r>
            <a:endParaRPr lang="en-GB" dirty="0"/>
          </a:p>
        </p:txBody>
      </p:sp>
      <p:sp>
        <p:nvSpPr>
          <p:cNvPr id="3" name="Content Placeholder 2"/>
          <p:cNvSpPr>
            <a:spLocks noGrp="1"/>
          </p:cNvSpPr>
          <p:nvPr>
            <p:ph idx="1"/>
          </p:nvPr>
        </p:nvSpPr>
        <p:spPr/>
        <p:txBody>
          <a:bodyPr/>
          <a:lstStyle/>
          <a:p>
            <a:r>
              <a:rPr lang="ru-RU" sz="2400" dirty="0"/>
              <a:t>Дано</a:t>
            </a:r>
            <a:r>
              <a:rPr lang="en-GB" sz="2400" dirty="0"/>
              <a:t>:</a:t>
            </a:r>
          </a:p>
          <a:p>
            <a:endParaRPr lang="en-GB" sz="2400" dirty="0"/>
          </a:p>
          <a:p>
            <a:endParaRPr lang="en-GB" sz="2400" dirty="0"/>
          </a:p>
          <a:p>
            <a:endParaRPr lang="en-GB" sz="2400" dirty="0"/>
          </a:p>
          <a:p>
            <a:r>
              <a:rPr lang="ru-RU" sz="2400" dirty="0"/>
              <a:t>Чтобы гарантировать </a:t>
            </a:r>
            <a:r>
              <a:rPr lang="en-GB" sz="2400" dirty="0"/>
              <a:t>                  ,</a:t>
            </a:r>
            <a:r>
              <a:rPr lang="ru-RU" sz="2400" dirty="0"/>
              <a:t> используем множитель Лагранжа</a:t>
            </a:r>
            <a:endParaRPr lang="en-GB" sz="2400" dirty="0"/>
          </a:p>
        </p:txBody>
      </p:sp>
      <p:pic>
        <p:nvPicPr>
          <p:cNvPr id="5" name="Picture 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1840986" y="2285992"/>
            <a:ext cx="5462027" cy="786386"/>
          </a:xfrm>
          <a:prstGeom prst="rect">
            <a:avLst/>
          </a:prstGeom>
          <a:noFill/>
        </p:spPr>
      </p:pic>
      <p:pic>
        <p:nvPicPr>
          <p:cNvPr id="7" name="Picture 6"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2918293" y="4071374"/>
            <a:ext cx="3300989" cy="786386"/>
          </a:xfrm>
          <a:prstGeom prst="rect">
            <a:avLst/>
          </a:prstGeom>
          <a:noFill/>
        </p:spPr>
      </p:pic>
      <p:pic>
        <p:nvPicPr>
          <p:cNvPr id="12" name="Picture 11"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2989731" y="5161584"/>
            <a:ext cx="3151272" cy="481994"/>
          </a:xfrm>
          <a:prstGeom prst="rect">
            <a:avLst/>
          </a:prstGeom>
          <a:noFill/>
          <a:ln/>
          <a:effectLst/>
        </p:spPr>
      </p:pic>
      <p:pic>
        <p:nvPicPr>
          <p:cNvPr id="19" name="Picture 18"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bwMode="auto">
          <a:xfrm>
            <a:off x="1840986" y="1721462"/>
            <a:ext cx="1959247" cy="280764"/>
          </a:xfrm>
          <a:prstGeom prst="rect">
            <a:avLst/>
          </a:prstGeom>
          <a:noFill/>
          <a:ln/>
          <a:effectLst/>
        </p:spPr>
      </p:pic>
      <p:pic>
        <p:nvPicPr>
          <p:cNvPr id="18" name="Picture 17"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3704510" y="3456571"/>
            <a:ext cx="1167748" cy="280503"/>
          </a:xfrm>
          <a:prstGeom prst="rect">
            <a:avLst/>
          </a:prstGeom>
          <a:noFill/>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err="1"/>
              <a:t>Мультиноминальное</a:t>
            </a:r>
            <a:r>
              <a:rPr lang="ru-RU" dirty="0"/>
              <a:t> распределение</a:t>
            </a:r>
            <a:endParaRPr lang="en-GB" dirty="0"/>
          </a:p>
        </p:txBody>
      </p:sp>
      <p:pic>
        <p:nvPicPr>
          <p:cNvPr id="7" name="Picture 6"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307039" y="1928802"/>
            <a:ext cx="6529920" cy="1929710"/>
          </a:xfrm>
          <a:prstGeom prst="rect">
            <a:avLst/>
          </a:prstGeom>
          <a:noFill/>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Распределение Дирихле</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142976" y="1928802"/>
            <a:ext cx="4242823" cy="786386"/>
          </a:xfrm>
          <a:prstGeom prst="rect">
            <a:avLst/>
          </a:prstGeom>
          <a:noFill/>
        </p:spPr>
      </p:pic>
      <p:pic>
        <p:nvPicPr>
          <p:cNvPr id="11" name="Picture 10"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1142976" y="3000372"/>
            <a:ext cx="1295402" cy="786386"/>
          </a:xfrm>
          <a:prstGeom prst="rect">
            <a:avLst/>
          </a:prstGeom>
          <a:noFill/>
        </p:spPr>
      </p:pic>
      <p:pic>
        <p:nvPicPr>
          <p:cNvPr id="12" name="Picture 11" descr="Figure2.4.jpg"/>
          <p:cNvPicPr>
            <a:picLocks noChangeAspect="1"/>
          </p:cNvPicPr>
          <p:nvPr/>
        </p:nvPicPr>
        <p:blipFill>
          <a:blip r:embed="rId6"/>
          <a:stretch>
            <a:fillRect/>
          </a:stretch>
        </p:blipFill>
        <p:spPr>
          <a:xfrm>
            <a:off x="5129808" y="2889140"/>
            <a:ext cx="2871216" cy="2968752"/>
          </a:xfrm>
          <a:prstGeom prst="rect">
            <a:avLst/>
          </a:prstGeom>
        </p:spPr>
      </p:pic>
      <p:sp>
        <p:nvSpPr>
          <p:cNvPr id="6" name="TextBox 5"/>
          <p:cNvSpPr txBox="1"/>
          <p:nvPr/>
        </p:nvSpPr>
        <p:spPr>
          <a:xfrm>
            <a:off x="1052488" y="4354305"/>
            <a:ext cx="3357586" cy="1938992"/>
          </a:xfrm>
          <a:prstGeom prst="rect">
            <a:avLst/>
          </a:prstGeom>
          <a:noFill/>
        </p:spPr>
        <p:txBody>
          <a:bodyPr wrap="square" rtlCol="0">
            <a:spAutoFit/>
          </a:bodyPr>
          <a:lstStyle/>
          <a:p>
            <a:r>
              <a:rPr lang="ru" sz="2400" dirty="0"/>
              <a:t>Сопряженное априорное распределение для мультиномиального распределения</a:t>
            </a:r>
            <a:r>
              <a:rPr lang="en-GB" sz="2400" dirty="0"/>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Распределение Дирихле </a:t>
            </a:r>
            <a:r>
              <a:rPr lang="en-GB" dirty="0"/>
              <a:t>(2)</a:t>
            </a:r>
          </a:p>
        </p:txBody>
      </p:sp>
      <p:pic>
        <p:nvPicPr>
          <p:cNvPr id="9" name="Picture 8" descr="Figure2.5a.jpg"/>
          <p:cNvPicPr>
            <a:picLocks noChangeAspect="1"/>
          </p:cNvPicPr>
          <p:nvPr/>
        </p:nvPicPr>
        <p:blipFill>
          <a:blip r:embed="rId5"/>
          <a:stretch>
            <a:fillRect/>
          </a:stretch>
        </p:blipFill>
        <p:spPr>
          <a:xfrm>
            <a:off x="500034" y="2143116"/>
            <a:ext cx="2590800" cy="3401568"/>
          </a:xfrm>
          <a:prstGeom prst="rect">
            <a:avLst/>
          </a:prstGeom>
        </p:spPr>
      </p:pic>
      <p:pic>
        <p:nvPicPr>
          <p:cNvPr id="7" name="Picture 6" descr="Figure2.5b.jpg"/>
          <p:cNvPicPr>
            <a:picLocks noChangeAspect="1"/>
          </p:cNvPicPr>
          <p:nvPr/>
        </p:nvPicPr>
        <p:blipFill>
          <a:blip r:embed="rId6"/>
          <a:stretch>
            <a:fillRect/>
          </a:stretch>
        </p:blipFill>
        <p:spPr>
          <a:xfrm>
            <a:off x="3276609" y="2141997"/>
            <a:ext cx="2590800" cy="3401568"/>
          </a:xfrm>
          <a:prstGeom prst="rect">
            <a:avLst/>
          </a:prstGeom>
        </p:spPr>
      </p:pic>
      <p:pic>
        <p:nvPicPr>
          <p:cNvPr id="10" name="Picture 9" descr="Figure2.5c.jpg"/>
          <p:cNvPicPr>
            <a:picLocks noChangeAspect="1"/>
          </p:cNvPicPr>
          <p:nvPr/>
        </p:nvPicPr>
        <p:blipFill>
          <a:blip r:embed="rId7"/>
          <a:stretch>
            <a:fillRect/>
          </a:stretch>
        </p:blipFill>
        <p:spPr>
          <a:xfrm>
            <a:off x="6000760" y="2143116"/>
            <a:ext cx="2590800" cy="3401568"/>
          </a:xfrm>
          <a:prstGeom prst="rect">
            <a:avLst/>
          </a:prstGeom>
        </p:spPr>
      </p:pic>
      <p:pic>
        <p:nvPicPr>
          <p:cNvPr id="17" name="Picture 16" descr="TP_tmp.png"/>
          <p:cNvPicPr>
            <a:picLocks noChangeAspect="1"/>
          </p:cNvPicPr>
          <p:nvPr>
            <p:custDataLst>
              <p:tags r:id="rId1"/>
            </p:custDataLst>
          </p:nvPr>
        </p:nvPicPr>
        <p:blipFill>
          <a:blip r:embed="rId8">
            <a:clrChange>
              <a:clrFrom>
                <a:srgbClr val="FFFFFF"/>
              </a:clrFrom>
              <a:clrTo>
                <a:srgbClr val="FFFFFF">
                  <a:alpha val="0"/>
                </a:srgbClr>
              </a:clrTo>
            </a:clrChange>
          </a:blip>
          <a:stretch>
            <a:fillRect/>
          </a:stretch>
        </p:blipFill>
        <p:spPr>
          <a:xfrm>
            <a:off x="1319196" y="5643578"/>
            <a:ext cx="1143002" cy="280416"/>
          </a:xfrm>
          <a:prstGeom prst="rect">
            <a:avLst/>
          </a:prstGeom>
          <a:noFill/>
        </p:spPr>
      </p:pic>
      <p:pic>
        <p:nvPicPr>
          <p:cNvPr id="21" name="Picture 20" descr="TP_tmp.png"/>
          <p:cNvPicPr>
            <a:picLocks noChangeAspect="1"/>
          </p:cNvPicPr>
          <p:nvPr>
            <p:custDataLst>
              <p:tags r:id="rId2"/>
            </p:custDataLst>
          </p:nvPr>
        </p:nvPicPr>
        <p:blipFill>
          <a:blip r:embed="rId9">
            <a:clrChange>
              <a:clrFrom>
                <a:srgbClr val="FFFFFF"/>
              </a:clrFrom>
              <a:clrTo>
                <a:srgbClr val="FFFFFF">
                  <a:alpha val="0"/>
                </a:srgbClr>
              </a:clrTo>
            </a:clrChange>
          </a:blip>
          <a:stretch>
            <a:fillRect/>
          </a:stretch>
        </p:blipFill>
        <p:spPr bwMode="auto">
          <a:xfrm>
            <a:off x="4176708" y="5634051"/>
            <a:ext cx="990603" cy="280416"/>
          </a:xfrm>
          <a:prstGeom prst="rect">
            <a:avLst/>
          </a:prstGeom>
          <a:noFill/>
          <a:ln/>
          <a:effectLst/>
        </p:spPr>
      </p:pic>
      <p:pic>
        <p:nvPicPr>
          <p:cNvPr id="22" name="Picture 21" descr="TP_tmp.png"/>
          <p:cNvPicPr>
            <a:picLocks noChangeAspect="1"/>
          </p:cNvPicPr>
          <p:nvPr>
            <p:custDataLst>
              <p:tags r:id="rId3"/>
            </p:custDataLst>
          </p:nvPr>
        </p:nvPicPr>
        <p:blipFill>
          <a:blip r:embed="rId10">
            <a:clrChange>
              <a:clrFrom>
                <a:srgbClr val="FFFFFF"/>
              </a:clrFrom>
              <a:clrTo>
                <a:srgbClr val="FFFFFF">
                  <a:alpha val="0"/>
                </a:srgbClr>
              </a:clrTo>
            </a:clrChange>
          </a:blip>
          <a:stretch>
            <a:fillRect/>
          </a:stretch>
        </p:blipFill>
        <p:spPr bwMode="auto">
          <a:xfrm>
            <a:off x="6900877" y="5638815"/>
            <a:ext cx="990603" cy="280416"/>
          </a:xfrm>
          <a:prstGeom prst="rect">
            <a:avLst/>
          </a:prstGeom>
          <a:noFill/>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Figure1.13.jpg"/>
          <p:cNvPicPr>
            <a:picLocks noGrp="1" noChangeAspect="1"/>
          </p:cNvPicPr>
          <p:nvPr>
            <p:ph idx="1"/>
          </p:nvPr>
        </p:nvPicPr>
        <p:blipFill>
          <a:blip r:embed="rId4"/>
          <a:stretch>
            <a:fillRect/>
          </a:stretch>
        </p:blipFill>
        <p:spPr>
          <a:xfrm>
            <a:off x="627694" y="1428737"/>
            <a:ext cx="3444240" cy="2491740"/>
          </a:xfrm>
        </p:spPr>
      </p:pic>
      <p:sp>
        <p:nvSpPr>
          <p:cNvPr id="2" name="Title 1"/>
          <p:cNvSpPr>
            <a:spLocks noGrp="1"/>
          </p:cNvSpPr>
          <p:nvPr>
            <p:ph type="title"/>
          </p:nvPr>
        </p:nvSpPr>
        <p:spPr/>
        <p:txBody>
          <a:bodyPr/>
          <a:lstStyle/>
          <a:p>
            <a:r>
              <a:rPr lang="ru-RU" dirty="0"/>
              <a:t>Нормальное распределение</a:t>
            </a:r>
            <a:endParaRPr lang="en-GB" dirty="0"/>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857488" y="1671628"/>
            <a:ext cx="5081025" cy="685802"/>
          </a:xfrm>
          <a:prstGeom prst="rect">
            <a:avLst/>
          </a:prstGeom>
          <a:noFill/>
        </p:spPr>
      </p:pic>
      <p:pic>
        <p:nvPicPr>
          <p:cNvPr id="7" name="Picture 6"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581031" y="5214950"/>
            <a:ext cx="6705613" cy="633986"/>
          </a:xfrm>
          <a:prstGeom prst="rect">
            <a:avLst/>
          </a:prstGeom>
          <a:noFill/>
        </p:spPr>
      </p:pic>
      <p:pic>
        <p:nvPicPr>
          <p:cNvPr id="10" name="Content Placeholder 3" descr="Figure2.8a.jpg"/>
          <p:cNvPicPr>
            <a:picLocks noChangeAspect="1"/>
          </p:cNvPicPr>
          <p:nvPr/>
        </p:nvPicPr>
        <p:blipFill>
          <a:blip r:embed="rId7"/>
          <a:srcRect b="13871"/>
          <a:stretch>
            <a:fillRect/>
          </a:stretch>
        </p:blipFill>
        <p:spPr>
          <a:xfrm>
            <a:off x="6013922" y="3145168"/>
            <a:ext cx="2487168" cy="192690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Центральная предельная теорема</a:t>
            </a:r>
            <a:endParaRPr lang="en-GB" dirty="0"/>
          </a:p>
        </p:txBody>
      </p:sp>
      <p:sp>
        <p:nvSpPr>
          <p:cNvPr id="8" name="Content Placeholder 7"/>
          <p:cNvSpPr>
            <a:spLocks noGrp="1"/>
          </p:cNvSpPr>
          <p:nvPr>
            <p:ph idx="1"/>
          </p:nvPr>
        </p:nvSpPr>
        <p:spPr/>
        <p:txBody>
          <a:bodyPr/>
          <a:lstStyle/>
          <a:p>
            <a:pPr marL="0" indent="0">
              <a:buNone/>
            </a:pPr>
            <a:r>
              <a:rPr lang="ru-RU" dirty="0">
                <a:latin typeface="cmmi12" pitchFamily="34" charset="0"/>
              </a:rPr>
              <a:t>Распределение суммы </a:t>
            </a:r>
            <a:r>
              <a:rPr lang="en-GB" dirty="0">
                <a:latin typeface="cmmi12" pitchFamily="34" charset="0"/>
              </a:rPr>
              <a:t>N</a:t>
            </a:r>
            <a:r>
              <a:rPr lang="en-GB" dirty="0"/>
              <a:t> </a:t>
            </a:r>
            <a:r>
              <a:rPr lang="ru-RU" dirty="0" err="1"/>
              <a:t>н.о.р</a:t>
            </a:r>
            <a:r>
              <a:rPr lang="ru-RU" dirty="0"/>
              <a:t>.</a:t>
            </a:r>
            <a:r>
              <a:rPr lang="en-GB" dirty="0"/>
              <a:t> </a:t>
            </a:r>
            <a:r>
              <a:rPr lang="ru-RU" dirty="0"/>
              <a:t>случайных переменных приближается к нормальному </a:t>
            </a:r>
            <a:r>
              <a:rPr lang="ru" dirty="0"/>
              <a:t>по мере роста </a:t>
            </a:r>
            <a:r>
              <a:rPr lang="ru" dirty="0">
                <a:latin typeface="cmmi12" pitchFamily="34" charset="0"/>
              </a:rPr>
              <a:t>N</a:t>
            </a:r>
            <a:r>
              <a:rPr lang="en-GB" dirty="0"/>
              <a:t>.</a:t>
            </a:r>
          </a:p>
          <a:p>
            <a:pPr marL="0" indent="0">
              <a:buNone/>
            </a:pPr>
            <a:r>
              <a:rPr lang="ru-RU" dirty="0"/>
              <a:t>Пример</a:t>
            </a:r>
            <a:r>
              <a:rPr lang="en-GB" dirty="0"/>
              <a:t>: </a:t>
            </a:r>
            <a:r>
              <a:rPr lang="en-GB" dirty="0">
                <a:latin typeface="cmmi12" pitchFamily="34" charset="0"/>
              </a:rPr>
              <a:t>N</a:t>
            </a:r>
            <a:r>
              <a:rPr lang="en-GB" dirty="0"/>
              <a:t> </a:t>
            </a:r>
            <a:r>
              <a:rPr lang="ru-RU" dirty="0"/>
              <a:t>равномерных</a:t>
            </a:r>
            <a:r>
              <a:rPr lang="en-GB" dirty="0"/>
              <a:t> </a:t>
            </a:r>
            <a:r>
              <a:rPr lang="en-GB" dirty="0">
                <a:latin typeface="cmr12" pitchFamily="34" charset="0"/>
              </a:rPr>
              <a:t>[0,1]</a:t>
            </a:r>
            <a:r>
              <a:rPr lang="ru-RU" dirty="0">
                <a:latin typeface="cmr12" pitchFamily="34" charset="0"/>
              </a:rPr>
              <a:t> </a:t>
            </a:r>
            <a:r>
              <a:rPr lang="ru-RU" dirty="0" err="1">
                <a:latin typeface="cmr12" pitchFamily="34" charset="0"/>
              </a:rPr>
              <a:t>случаных</a:t>
            </a:r>
            <a:r>
              <a:rPr lang="ru-RU" dirty="0">
                <a:latin typeface="cmr12" pitchFamily="34" charset="0"/>
              </a:rPr>
              <a:t> переменных</a:t>
            </a:r>
            <a:r>
              <a:rPr lang="en-GB" dirty="0"/>
              <a:t>.</a:t>
            </a:r>
          </a:p>
          <a:p>
            <a:pPr marL="0" indent="0"/>
            <a:endParaRPr lang="en-GB" dirty="0"/>
          </a:p>
        </p:txBody>
      </p:sp>
      <p:grpSp>
        <p:nvGrpSpPr>
          <p:cNvPr id="7" name="Group 6"/>
          <p:cNvGrpSpPr>
            <a:grpSpLocks noChangeAspect="1"/>
          </p:cNvGrpSpPr>
          <p:nvPr/>
        </p:nvGrpSpPr>
        <p:grpSpPr>
          <a:xfrm>
            <a:off x="633981" y="4287533"/>
            <a:ext cx="7876038" cy="1838630"/>
            <a:chOff x="357158" y="2214554"/>
            <a:chExt cx="7500990" cy="1751076"/>
          </a:xfrm>
        </p:grpSpPr>
        <p:pic>
          <p:nvPicPr>
            <p:cNvPr id="4" name="Picture 3" descr="Figure2.6a.jpg"/>
            <p:cNvPicPr>
              <a:picLocks noChangeAspect="1"/>
            </p:cNvPicPr>
            <p:nvPr/>
          </p:nvPicPr>
          <p:blipFill>
            <a:blip r:embed="rId2"/>
            <a:stretch>
              <a:fillRect/>
            </a:stretch>
          </p:blipFill>
          <p:spPr>
            <a:xfrm>
              <a:off x="357158" y="2214554"/>
              <a:ext cx="2478024" cy="1751076"/>
            </a:xfrm>
            <a:prstGeom prst="rect">
              <a:avLst/>
            </a:prstGeom>
          </p:spPr>
        </p:pic>
        <p:pic>
          <p:nvPicPr>
            <p:cNvPr id="5" name="Picture 4" descr="Figure2.6b.jpg"/>
            <p:cNvPicPr>
              <a:picLocks noChangeAspect="1"/>
            </p:cNvPicPr>
            <p:nvPr/>
          </p:nvPicPr>
          <p:blipFill>
            <a:blip r:embed="rId3"/>
            <a:stretch>
              <a:fillRect/>
            </a:stretch>
          </p:blipFill>
          <p:spPr>
            <a:xfrm>
              <a:off x="2879794" y="2214554"/>
              <a:ext cx="2478024" cy="1751076"/>
            </a:xfrm>
            <a:prstGeom prst="rect">
              <a:avLst/>
            </a:prstGeom>
          </p:spPr>
        </p:pic>
        <p:pic>
          <p:nvPicPr>
            <p:cNvPr id="6" name="Picture 5" descr="Figure2.6c.jpg"/>
            <p:cNvPicPr>
              <a:picLocks noChangeAspect="1"/>
            </p:cNvPicPr>
            <p:nvPr/>
          </p:nvPicPr>
          <p:blipFill>
            <a:blip r:embed="rId4"/>
            <a:stretch>
              <a:fillRect/>
            </a:stretch>
          </p:blipFill>
          <p:spPr>
            <a:xfrm>
              <a:off x="5380124" y="2214554"/>
              <a:ext cx="2478024" cy="1751076"/>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497712" y="409135"/>
            <a:ext cx="7805335" cy="994172"/>
          </a:xfrm>
        </p:spPr>
        <p:txBody>
          <a:bodyPr/>
          <a:lstStyle/>
          <a:p>
            <a:r>
              <a:rPr lang="ru-RU" dirty="0">
                <a:solidFill>
                  <a:srgbClr val="00B0F0"/>
                </a:solidFill>
                <a:latin typeface="+mn-lt"/>
              </a:rPr>
              <a:t>Вопрос для обсуждения</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497712" y="1403307"/>
            <a:ext cx="8401362" cy="3789180"/>
          </a:xfrm>
        </p:spPr>
        <p:txBody>
          <a:bodyPr>
            <a:normAutofit/>
          </a:bodyPr>
          <a:lstStyle/>
          <a:p>
            <a:pPr marL="0" indent="0">
              <a:buNone/>
            </a:pPr>
            <a:r>
              <a:rPr lang="ru-RU" dirty="0"/>
              <a:t>Многие методы </a:t>
            </a:r>
            <a:r>
              <a:rPr lang="en-US" dirty="0"/>
              <a:t>Data</a:t>
            </a:r>
            <a:r>
              <a:rPr lang="ru-RU" dirty="0"/>
              <a:t> </a:t>
            </a:r>
            <a:r>
              <a:rPr lang="en-US" dirty="0"/>
              <a:t>Science</a:t>
            </a:r>
            <a:r>
              <a:rPr lang="ru-RU" dirty="0"/>
              <a:t> и </a:t>
            </a:r>
            <a:r>
              <a:rPr lang="en-US" dirty="0"/>
              <a:t>Machine Learning </a:t>
            </a:r>
            <a:r>
              <a:rPr lang="ru-RU" dirty="0"/>
              <a:t>появились достаточно давно - 50-70 года прошлого века, но активно использоваться в бизнесе начали только сейчас</a:t>
            </a:r>
          </a:p>
          <a:p>
            <a:pPr marL="0" indent="0">
              <a:buNone/>
            </a:pPr>
            <a:endParaRPr lang="ru-RU" dirty="0"/>
          </a:p>
          <a:p>
            <a:pPr marL="685765" lvl="2" indent="0">
              <a:buNone/>
            </a:pPr>
            <a:r>
              <a:rPr lang="ru-RU" sz="2100" dirty="0"/>
              <a:t>С чем это связано?</a:t>
            </a:r>
          </a:p>
          <a:p>
            <a:pPr marL="685765" lvl="2" indent="0">
              <a:buNone/>
            </a:pPr>
            <a:r>
              <a:rPr lang="ru-RU" sz="2100" dirty="0"/>
              <a:t>Что такого случилось?</a:t>
            </a:r>
          </a:p>
          <a:p>
            <a:pPr marL="685765" lvl="2" indent="0">
              <a:buNone/>
            </a:pPr>
            <a:r>
              <a:rPr lang="ru-RU" sz="2100" dirty="0"/>
              <a:t>Что есть сейчас и чего не было тогда?</a:t>
            </a:r>
          </a:p>
        </p:txBody>
      </p:sp>
    </p:spTree>
    <p:extLst>
      <p:ext uri="{BB962C8B-B14F-4D97-AF65-F5344CB8AC3E}">
        <p14:creationId xmlns:p14="http://schemas.microsoft.com/office/powerpoint/2010/main" val="26862305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ru-RU" sz="3600" dirty="0"/>
              <a:t>Геометрическое представление многомерного нормального распределения</a:t>
            </a:r>
            <a:endParaRPr lang="en-GB" sz="3600" dirty="0"/>
          </a:p>
        </p:txBody>
      </p:sp>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969956" y="1643050"/>
            <a:ext cx="2971806" cy="329184"/>
          </a:xfrm>
          <a:prstGeom prst="rect">
            <a:avLst/>
          </a:prstGeo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974206" y="2143116"/>
            <a:ext cx="2057404"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969956" y="3095627"/>
            <a:ext cx="1347217" cy="762001"/>
          </a:xfrm>
          <a:prstGeom prst="rect">
            <a:avLst/>
          </a:prstGeom>
          <a:noFill/>
        </p:spPr>
      </p:pic>
      <p:pic>
        <p:nvPicPr>
          <p:cNvPr id="11" name="Picture 10"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969956" y="4071942"/>
            <a:ext cx="1700788" cy="329184"/>
          </a:xfrm>
          <a:prstGeom prst="rect">
            <a:avLst/>
          </a:prstGeom>
          <a:noFill/>
        </p:spPr>
      </p:pic>
      <p:pic>
        <p:nvPicPr>
          <p:cNvPr id="13" name="Picture 12" descr="Figure2.7.jpg"/>
          <p:cNvPicPr>
            <a:picLocks noChangeAspect="1"/>
          </p:cNvPicPr>
          <p:nvPr/>
        </p:nvPicPr>
        <p:blipFill>
          <a:blip r:embed="rId10"/>
          <a:stretch>
            <a:fillRect/>
          </a:stretch>
        </p:blipFill>
        <p:spPr>
          <a:xfrm>
            <a:off x="3571868" y="2581122"/>
            <a:ext cx="5143536" cy="363396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Моменты</a:t>
            </a:r>
            <a:endParaRPr lang="en-GB" dirty="0"/>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3493006" y="1857364"/>
            <a:ext cx="2157988" cy="329184"/>
          </a:xfrm>
          <a:prstGeom prst="rect">
            <a:avLst/>
          </a:prstGeom>
          <a:noFill/>
        </p:spPr>
      </p:pic>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374382" y="2429441"/>
            <a:ext cx="4395233" cy="356617"/>
          </a:xfrm>
          <a:prstGeom prst="rect">
            <a:avLst/>
          </a:prstGeom>
          <a:noFill/>
          <a:ln/>
          <a:effectLst/>
        </p:spPr>
      </p:pic>
      <p:pic>
        <p:nvPicPr>
          <p:cNvPr id="11" name="Content Placeholder 10" descr="Figure2.8a.jpg"/>
          <p:cNvPicPr>
            <a:picLocks noGrp="1" noChangeAspect="1"/>
          </p:cNvPicPr>
          <p:nvPr>
            <p:ph idx="1"/>
          </p:nvPr>
        </p:nvPicPr>
        <p:blipFill>
          <a:blip r:embed="rId6"/>
          <a:stretch>
            <a:fillRect/>
          </a:stretch>
        </p:blipFill>
        <p:spPr>
          <a:xfrm>
            <a:off x="642910" y="3857628"/>
            <a:ext cx="2487168" cy="2237232"/>
          </a:xfrm>
        </p:spPr>
      </p:pic>
      <p:pic>
        <p:nvPicPr>
          <p:cNvPr id="12" name="Picture 11" descr="Figure2.8b.jpg"/>
          <p:cNvPicPr>
            <a:picLocks noChangeAspect="1"/>
          </p:cNvPicPr>
          <p:nvPr/>
        </p:nvPicPr>
        <p:blipFill>
          <a:blip r:embed="rId7"/>
          <a:stretch>
            <a:fillRect/>
          </a:stretch>
        </p:blipFill>
        <p:spPr>
          <a:xfrm>
            <a:off x="3299278" y="3857628"/>
            <a:ext cx="2487168" cy="2237232"/>
          </a:xfrm>
          <a:prstGeom prst="rect">
            <a:avLst/>
          </a:prstGeom>
        </p:spPr>
      </p:pic>
      <p:pic>
        <p:nvPicPr>
          <p:cNvPr id="13" name="Picture 12" descr="Figure2.8c.jpg"/>
          <p:cNvPicPr>
            <a:picLocks noChangeAspect="1"/>
          </p:cNvPicPr>
          <p:nvPr/>
        </p:nvPicPr>
        <p:blipFill>
          <a:blip r:embed="rId8"/>
          <a:stretch>
            <a:fillRect/>
          </a:stretch>
        </p:blipFill>
        <p:spPr>
          <a:xfrm>
            <a:off x="5942484" y="3857628"/>
            <a:ext cx="2487168" cy="2237232"/>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Разделение переменных в нормальном распределении</a:t>
            </a:r>
            <a:endParaRPr lang="en-GB" dirty="0"/>
          </a:p>
        </p:txBody>
      </p:sp>
      <p:grpSp>
        <p:nvGrpSpPr>
          <p:cNvPr id="15" name="Group 14"/>
          <p:cNvGrpSpPr/>
          <p:nvPr/>
        </p:nvGrpSpPr>
        <p:grpSpPr>
          <a:xfrm>
            <a:off x="2388668" y="4580964"/>
            <a:ext cx="4348706" cy="633986"/>
            <a:chOff x="2418812" y="4479382"/>
            <a:chExt cx="4348706" cy="633986"/>
          </a:xfrm>
        </p:grpSpPr>
        <p:pic>
          <p:nvPicPr>
            <p:cNvPr id="12" name="Picture 11" descr="TP_tmp.png"/>
            <p:cNvPicPr>
              <a:picLocks noChangeAspect="1"/>
            </p:cNvPicPr>
            <p:nvPr>
              <p:custDataLst>
                <p:tags r:id="rId5"/>
              </p:custDataLst>
            </p:nvPr>
          </p:nvPicPr>
          <p:blipFill>
            <a:blip r:embed="rId8">
              <a:clrChange>
                <a:clrFrom>
                  <a:srgbClr val="FFFFFF"/>
                </a:clrFrom>
                <a:clrTo>
                  <a:srgbClr val="FFFFFF">
                    <a:alpha val="0"/>
                  </a:srgbClr>
                </a:clrTo>
              </a:clrChange>
            </a:blip>
            <a:stretch>
              <a:fillRect/>
            </a:stretch>
          </p:blipFill>
          <p:spPr>
            <a:xfrm>
              <a:off x="2418812" y="4625974"/>
              <a:ext cx="1014986" cy="252984"/>
            </a:xfrm>
            <a:prstGeom prst="rect">
              <a:avLst/>
            </a:prstGeom>
            <a:noFill/>
          </p:spPr>
        </p:pic>
        <p:pic>
          <p:nvPicPr>
            <p:cNvPr id="14" name="Picture 13" descr="TP_tmp.png"/>
            <p:cNvPicPr>
              <a:picLocks noChangeAspect="1"/>
            </p:cNvPicPr>
            <p:nvPr>
              <p:custDataLst>
                <p:tags r:id="rId6"/>
              </p:custDataLst>
            </p:nvPr>
          </p:nvPicPr>
          <p:blipFill>
            <a:blip r:embed="rId9">
              <a:clrChange>
                <a:clrFrom>
                  <a:srgbClr val="FFFFFF"/>
                </a:clrFrom>
                <a:clrTo>
                  <a:srgbClr val="FFFFFF">
                    <a:alpha val="0"/>
                  </a:srgbClr>
                </a:clrTo>
              </a:clrChange>
            </a:blip>
            <a:stretch>
              <a:fillRect/>
            </a:stretch>
          </p:blipFill>
          <p:spPr>
            <a:xfrm>
              <a:off x="4786314" y="4479382"/>
              <a:ext cx="1981204" cy="633986"/>
            </a:xfrm>
            <a:prstGeom prst="rect">
              <a:avLst/>
            </a:prstGeom>
            <a:noFill/>
          </p:spPr>
        </p:pic>
      </p:grpSp>
      <p:grpSp>
        <p:nvGrpSpPr>
          <p:cNvPr id="19" name="Group 18"/>
          <p:cNvGrpSpPr/>
          <p:nvPr/>
        </p:nvGrpSpPr>
        <p:grpSpPr>
          <a:xfrm>
            <a:off x="1327146" y="3071810"/>
            <a:ext cx="6469612" cy="633986"/>
            <a:chOff x="1684336" y="2143116"/>
            <a:chExt cx="6469612" cy="633986"/>
          </a:xfrm>
        </p:grpSpPr>
        <p:pic>
          <p:nvPicPr>
            <p:cNvPr id="10" name="Picture 9" descr="TP_tmp.png"/>
            <p:cNvPicPr>
              <a:picLocks noChangeAspect="1"/>
            </p:cNvPicPr>
            <p:nvPr>
              <p:custDataLst>
                <p:tags r:id="rId2"/>
              </p:custDataLst>
            </p:nvPr>
          </p:nvPicPr>
          <p:blipFill>
            <a:blip r:embed="rId10">
              <a:clrChange>
                <a:clrFrom>
                  <a:srgbClr val="FFFFFF"/>
                </a:clrFrom>
                <a:clrTo>
                  <a:srgbClr val="FFFFFF">
                    <a:alpha val="0"/>
                  </a:srgbClr>
                </a:clrTo>
              </a:clrChange>
            </a:blip>
            <a:stretch>
              <a:fillRect/>
            </a:stretch>
          </p:blipFill>
          <p:spPr>
            <a:xfrm>
              <a:off x="6172744" y="2143116"/>
              <a:ext cx="1981204" cy="633986"/>
            </a:xfrm>
            <a:prstGeom prst="rect">
              <a:avLst/>
            </a:prstGeom>
            <a:noFill/>
          </p:spPr>
        </p:pic>
        <p:pic>
          <p:nvPicPr>
            <p:cNvPr id="8" name="Picture 7" descr="TP_tmp.png"/>
            <p:cNvPicPr>
              <a:picLocks noChangeAspect="1"/>
            </p:cNvPicPr>
            <p:nvPr>
              <p:custDataLst>
                <p:tags r:id="rId3"/>
              </p:custDataLst>
            </p:nvPr>
          </p:nvPicPr>
          <p:blipFill>
            <a:blip r:embed="rId11">
              <a:clrChange>
                <a:clrFrom>
                  <a:srgbClr val="FFFFFF"/>
                </a:clrFrom>
                <a:clrTo>
                  <a:srgbClr val="FFFFFF">
                    <a:alpha val="0"/>
                  </a:srgbClr>
                </a:clrTo>
              </a:clrChange>
            </a:blip>
            <a:stretch>
              <a:fillRect/>
            </a:stretch>
          </p:blipFill>
          <p:spPr>
            <a:xfrm>
              <a:off x="3980400" y="2143116"/>
              <a:ext cx="1167386" cy="633986"/>
            </a:xfrm>
            <a:prstGeom prst="rect">
              <a:avLst/>
            </a:prstGeom>
            <a:noFill/>
          </p:spPr>
        </p:pic>
        <p:pic>
          <p:nvPicPr>
            <p:cNvPr id="16" name="Content Placeholder 5" descr="TP_tmp.png"/>
            <p:cNvPicPr>
              <a:picLocks noChangeAspect="1"/>
            </p:cNvPicPr>
            <p:nvPr>
              <p:custDataLst>
                <p:tags r:id="rId4"/>
              </p:custDataLst>
            </p:nvPr>
          </p:nvPicPr>
          <p:blipFill>
            <a:blip r:embed="rId12">
              <a:clrChange>
                <a:clrFrom>
                  <a:srgbClr val="FFFFFF"/>
                </a:clrFrom>
                <a:clrTo>
                  <a:srgbClr val="FFFFFF">
                    <a:alpha val="0"/>
                  </a:srgbClr>
                </a:clrTo>
              </a:clrChange>
            </a:blip>
            <a:stretch>
              <a:fillRect/>
            </a:stretch>
          </p:blipFill>
          <p:spPr>
            <a:xfrm>
              <a:off x="1684336" y="2143116"/>
              <a:ext cx="1118617" cy="633985"/>
            </a:xfrm>
            <a:prstGeom prst="rect">
              <a:avLst/>
            </a:prstGeom>
            <a:noFill/>
          </p:spPr>
        </p:pic>
      </p:grpSp>
      <p:pic>
        <p:nvPicPr>
          <p:cNvPr id="21" name="Picture 20" descr="TP_tmp.png"/>
          <p:cNvPicPr>
            <a:picLocks noChangeAspect="1"/>
          </p:cNvPicPr>
          <p:nvPr>
            <p:custDataLst>
              <p:tags r:id="rId1"/>
            </p:custDataLst>
          </p:nvPr>
        </p:nvPicPr>
        <p:blipFill>
          <a:blip r:embed="rId13">
            <a:clrChange>
              <a:clrFrom>
                <a:srgbClr val="FFFFFF"/>
              </a:clrFrom>
              <a:clrTo>
                <a:srgbClr val="FFFFFF">
                  <a:alpha val="0"/>
                </a:srgbClr>
              </a:clrTo>
            </a:clrChange>
          </a:blip>
          <a:stretch>
            <a:fillRect/>
          </a:stretch>
        </p:blipFill>
        <p:spPr>
          <a:xfrm>
            <a:off x="3581398" y="2005576"/>
            <a:ext cx="1981204" cy="280416"/>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Условные вероятности и частное распределение</a:t>
            </a:r>
            <a:endParaRPr lang="en-GB" dirty="0"/>
          </a:p>
        </p:txBody>
      </p:sp>
      <p:pic>
        <p:nvPicPr>
          <p:cNvPr id="7" name="Picture 6"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3022088" y="1857364"/>
            <a:ext cx="3099822" cy="304800"/>
          </a:xfrm>
          <a:prstGeom prst="rect">
            <a:avLst/>
          </a:prstGeom>
          <a:noFill/>
        </p:spPr>
      </p:pic>
      <p:pic>
        <p:nvPicPr>
          <p:cNvPr id="8" name="Picture 7"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2336281" y="2428868"/>
            <a:ext cx="4471435" cy="1524007"/>
          </a:xfrm>
          <a:prstGeom prst="rect">
            <a:avLst/>
          </a:prstGeom>
          <a:noFill/>
          <a:ln/>
          <a:effectLst/>
        </p:spPr>
      </p:pic>
      <p:pic>
        <p:nvPicPr>
          <p:cNvPr id="10" name="Picture 9"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3059603" y="4643446"/>
            <a:ext cx="3024791" cy="939149"/>
          </a:xfrm>
          <a:prstGeom prst="rect">
            <a:avLst/>
          </a:prstGeom>
          <a:noFill/>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Условные вероятности</a:t>
            </a:r>
            <a:endParaRPr lang="en-GB" dirty="0"/>
          </a:p>
        </p:txBody>
      </p:sp>
      <p:grpSp>
        <p:nvGrpSpPr>
          <p:cNvPr id="9" name="Group 8"/>
          <p:cNvGrpSpPr/>
          <p:nvPr/>
        </p:nvGrpSpPr>
        <p:grpSpPr>
          <a:xfrm>
            <a:off x="539770" y="1664879"/>
            <a:ext cx="8054759" cy="4050137"/>
            <a:chOff x="509626" y="1571613"/>
            <a:chExt cx="8054759" cy="4050137"/>
          </a:xfrm>
        </p:grpSpPr>
        <p:pic>
          <p:nvPicPr>
            <p:cNvPr id="4" name="Picture 3" descr="Figure2.9a.jpg"/>
            <p:cNvPicPr>
              <a:picLocks noChangeAspect="1"/>
            </p:cNvPicPr>
            <p:nvPr/>
          </p:nvPicPr>
          <p:blipFill>
            <a:blip r:embed="rId2"/>
            <a:stretch>
              <a:fillRect/>
            </a:stretch>
          </p:blipFill>
          <p:spPr>
            <a:xfrm>
              <a:off x="509626" y="1578883"/>
              <a:ext cx="4062374" cy="4042867"/>
            </a:xfrm>
            <a:prstGeom prst="rect">
              <a:avLst/>
            </a:prstGeom>
          </p:spPr>
        </p:pic>
        <p:pic>
          <p:nvPicPr>
            <p:cNvPr id="5" name="Picture 4" descr="Figure2.9b.jpg"/>
            <p:cNvPicPr>
              <a:picLocks noChangeAspect="1"/>
            </p:cNvPicPr>
            <p:nvPr/>
          </p:nvPicPr>
          <p:blipFill>
            <a:blip r:embed="rId3"/>
            <a:stretch>
              <a:fillRect/>
            </a:stretch>
          </p:blipFill>
          <p:spPr>
            <a:xfrm>
              <a:off x="4643438" y="1571613"/>
              <a:ext cx="3920947" cy="4042867"/>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Теорема Байеса для нормального закона</a:t>
            </a:r>
            <a:endParaRPr lang="en-GB" dirty="0"/>
          </a:p>
        </p:txBody>
      </p:sp>
      <p:sp>
        <p:nvSpPr>
          <p:cNvPr id="3" name="Content Placeholder 2"/>
          <p:cNvSpPr>
            <a:spLocks noGrp="1"/>
          </p:cNvSpPr>
          <p:nvPr>
            <p:ph idx="1"/>
          </p:nvPr>
        </p:nvSpPr>
        <p:spPr/>
        <p:txBody>
          <a:bodyPr/>
          <a:lstStyle/>
          <a:p>
            <a:r>
              <a:rPr lang="ru-RU" dirty="0"/>
              <a:t>Дано</a:t>
            </a:r>
            <a:endParaRPr lang="en-GB" dirty="0"/>
          </a:p>
          <a:p>
            <a:endParaRPr lang="en-GB" dirty="0"/>
          </a:p>
          <a:p>
            <a:r>
              <a:rPr lang="ru-RU" dirty="0"/>
              <a:t>Получено</a:t>
            </a:r>
            <a:endParaRPr lang="en-GB" dirty="0"/>
          </a:p>
          <a:p>
            <a:endParaRPr lang="en-GB" sz="2400" dirty="0"/>
          </a:p>
          <a:p>
            <a:endParaRPr lang="en-GB" dirty="0"/>
          </a:p>
          <a:p>
            <a:r>
              <a:rPr lang="ru-RU" dirty="0"/>
              <a:t>где</a:t>
            </a:r>
            <a:endParaRPr lang="en-GB" dirty="0"/>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793488" y="2000240"/>
            <a:ext cx="3557023" cy="762002"/>
          </a:xfrm>
          <a:prstGeom prst="rect">
            <a:avLst/>
          </a:prstGeom>
          <a:noFill/>
        </p:spPr>
      </p:pic>
      <p:pic>
        <p:nvPicPr>
          <p:cNvPr id="9" name="Picture 8"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2105090" y="3503884"/>
            <a:ext cx="4933819" cy="710934"/>
          </a:xfrm>
          <a:prstGeom prst="rect">
            <a:avLst/>
          </a:prstGeom>
          <a:noFill/>
          <a:ln/>
          <a:effectLst/>
        </p:spPr>
      </p:pic>
      <p:pic>
        <p:nvPicPr>
          <p:cNvPr id="10" name="Picture 9"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3428404" y="5000636"/>
            <a:ext cx="2286604" cy="329270"/>
          </a:xfrm>
          <a:prstGeom prst="rect">
            <a:avLst/>
          </a:prstGeom>
          <a:noFill/>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solidFill>
                  <a:schemeClr val="tx1"/>
                </a:solidFill>
                <a:effectLst/>
                <a:uLnTx/>
                <a:uFillTx/>
                <a:latin typeface="+mn-lt"/>
                <a:ea typeface="+mn-ea"/>
                <a:cs typeface="+mn-cs"/>
              </a:rPr>
              <a:t>Вклад </a:t>
            </a:r>
            <a:r>
              <a:rPr kumimoji="0" lang="en-GB" sz="3200" b="0" i="0" u="none" strike="noStrike" kern="1200" cap="none" spc="0" normalizeH="0" baseline="0" noProof="0" dirty="0">
                <a:ln>
                  <a:noFill/>
                </a:ln>
                <a:solidFill>
                  <a:schemeClr val="tx1"/>
                </a:solidFill>
                <a:effectLst/>
                <a:uLnTx/>
                <a:uFillTx/>
                <a:latin typeface="cmmi12" pitchFamily="34" charset="0"/>
              </a:rPr>
              <a:t>N</a:t>
            </a:r>
            <a:r>
              <a:rPr kumimoji="0" lang="en-GB" sz="1200" b="0" i="0" u="none" strike="noStrike" kern="1200" cap="none" spc="0" normalizeH="0" baseline="30000" noProof="0" dirty="0">
                <a:ln>
                  <a:noFill/>
                </a:ln>
                <a:solidFill>
                  <a:schemeClr val="tx1"/>
                </a:solidFill>
                <a:effectLst/>
                <a:uLnTx/>
                <a:uFillTx/>
                <a:latin typeface="cmr12" pitchFamily="34" charset="0"/>
              </a:rPr>
              <a:t> </a:t>
            </a:r>
            <a:r>
              <a:rPr lang="ru-RU" sz="3200" baseline="30000" dirty="0">
                <a:latin typeface="cmr12" pitchFamily="34" charset="0"/>
              </a:rPr>
              <a:t>-й</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точки данных</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en-GB" sz="3200" b="0" i="0" u="none" strike="noStrike" kern="1200" cap="none" spc="0" normalizeH="0" baseline="0" noProof="0" dirty="0" err="1">
                <a:ln>
                  <a:noFill/>
                </a:ln>
                <a:solidFill>
                  <a:schemeClr val="tx1"/>
                </a:solidFill>
                <a:effectLst/>
                <a:uLnTx/>
                <a:uFillTx/>
                <a:latin typeface="cmbx12" pitchFamily="34" charset="0"/>
              </a:rPr>
              <a:t>x</a:t>
            </a:r>
            <a:r>
              <a:rPr kumimoji="0" lang="en-GB" sz="3200" b="0" i="0" u="none" strike="noStrike" kern="1200" cap="none" spc="0" normalizeH="0" baseline="-25000" noProof="0" dirty="0" err="1">
                <a:ln>
                  <a:noFill/>
                </a:ln>
                <a:solidFill>
                  <a:schemeClr val="tx1"/>
                </a:solidFill>
                <a:effectLst/>
                <a:uLnTx/>
                <a:uFillTx/>
                <a:latin typeface="cmmi12" pitchFamily="34" charset="0"/>
              </a:rPr>
              <a:t>N</a:t>
            </a:r>
            <a:r>
              <a:rPr kumimoji="0" lang="en-GB" sz="3200" b="0" i="0" u="none" strike="noStrike" kern="1200" cap="none" spc="0" normalizeH="0" baseline="0" noProof="0" dirty="0">
                <a:ln>
                  <a:noFill/>
                </a:ln>
                <a:solidFill>
                  <a:schemeClr val="tx1"/>
                </a:solidFill>
                <a:effectLst/>
                <a:uLnTx/>
                <a:uFillTx/>
                <a:latin typeface="+mn-lt"/>
                <a:ea typeface="+mn-ea"/>
                <a:cs typeface="+mn-cs"/>
              </a:rPr>
              <a:t> </a:t>
            </a:r>
          </a:p>
        </p:txBody>
      </p:sp>
      <p:sp>
        <p:nvSpPr>
          <p:cNvPr id="2" name="Title 1"/>
          <p:cNvSpPr>
            <a:spLocks noGrp="1"/>
          </p:cNvSpPr>
          <p:nvPr>
            <p:ph type="title"/>
          </p:nvPr>
        </p:nvSpPr>
        <p:spPr/>
        <p:txBody>
          <a:bodyPr>
            <a:normAutofit/>
          </a:bodyPr>
          <a:lstStyle/>
          <a:p>
            <a:r>
              <a:rPr lang="ru-RU" dirty="0"/>
              <a:t>Последовательная оценка</a:t>
            </a:r>
            <a:endParaRPr lang="en-GB" dirty="0"/>
          </a:p>
        </p:txBody>
      </p:sp>
      <p:grpSp>
        <p:nvGrpSpPr>
          <p:cNvPr id="34" name="Group 33"/>
          <p:cNvGrpSpPr/>
          <p:nvPr/>
        </p:nvGrpSpPr>
        <p:grpSpPr>
          <a:xfrm>
            <a:off x="2443884" y="2143116"/>
            <a:ext cx="6700116" cy="4051870"/>
            <a:chOff x="2443884" y="2143116"/>
            <a:chExt cx="6700116" cy="4051870"/>
          </a:xfrm>
        </p:grpSpPr>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443884" y="2143116"/>
              <a:ext cx="4242554" cy="2895422"/>
            </a:xfrm>
            <a:prstGeom prst="rect">
              <a:avLst/>
            </a:prstGeom>
            <a:noFill/>
            <a:ln/>
            <a:effectLst/>
          </p:spPr>
        </p:pic>
        <p:sp>
          <p:nvSpPr>
            <p:cNvPr id="7" name="Right Brace 6"/>
            <p:cNvSpPr/>
            <p:nvPr/>
          </p:nvSpPr>
          <p:spPr>
            <a:xfrm rot="5400000">
              <a:off x="5812117" y="4321975"/>
              <a:ext cx="142876" cy="1500198"/>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Elbow Connector 9"/>
            <p:cNvCxnSpPr/>
            <p:nvPr/>
          </p:nvCxnSpPr>
          <p:spPr>
            <a:xfrm>
              <a:off x="5877981" y="5214950"/>
              <a:ext cx="694285" cy="214316"/>
            </a:xfrm>
            <a:prstGeom prst="bentConnector3">
              <a:avLst>
                <a:gd name="adj1" fmla="val 792"/>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9"/>
            <p:cNvCxnSpPr/>
            <p:nvPr/>
          </p:nvCxnSpPr>
          <p:spPr>
            <a:xfrm>
              <a:off x="4929190" y="5143512"/>
              <a:ext cx="1643076" cy="571504"/>
            </a:xfrm>
            <a:prstGeom prst="bentConnector3">
              <a:avLst>
                <a:gd name="adj1" fmla="val -759"/>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9"/>
            <p:cNvCxnSpPr/>
            <p:nvPr/>
          </p:nvCxnSpPr>
          <p:spPr>
            <a:xfrm>
              <a:off x="4000496" y="5072074"/>
              <a:ext cx="2571768" cy="928698"/>
            </a:xfrm>
            <a:prstGeom prst="bentConnector3">
              <a:avLst>
                <a:gd name="adj1" fmla="val -40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72264" y="5256244"/>
              <a:ext cx="2571736" cy="369332"/>
            </a:xfrm>
            <a:prstGeom prst="rect">
              <a:avLst/>
            </a:prstGeom>
            <a:noFill/>
          </p:spPr>
          <p:txBody>
            <a:bodyPr wrap="square" rtlCol="0">
              <a:spAutoFit/>
            </a:bodyPr>
            <a:lstStyle/>
            <a:p>
              <a:r>
                <a:rPr lang="ru-RU" dirty="0"/>
                <a:t>коррекция по</a:t>
              </a:r>
              <a:r>
                <a:rPr lang="en-GB" dirty="0"/>
                <a:t> </a:t>
              </a:r>
              <a:r>
                <a:rPr lang="en-GB" dirty="0" err="1">
                  <a:latin typeface="cmbx12" pitchFamily="34" charset="0"/>
                </a:rPr>
                <a:t>x</a:t>
              </a:r>
              <a:r>
                <a:rPr lang="en-GB" baseline="-25000" dirty="0" err="1">
                  <a:latin typeface="cmmi12" pitchFamily="34" charset="0"/>
                </a:rPr>
                <a:t>N</a:t>
              </a:r>
              <a:r>
                <a:rPr lang="en-GB" dirty="0"/>
                <a:t> </a:t>
              </a:r>
            </a:p>
          </p:txBody>
        </p:sp>
        <p:sp>
          <p:nvSpPr>
            <p:cNvPr id="29" name="TextBox 28"/>
            <p:cNvSpPr txBox="1"/>
            <p:nvPr/>
          </p:nvSpPr>
          <p:spPr>
            <a:xfrm>
              <a:off x="6572264" y="5529854"/>
              <a:ext cx="2071702" cy="369332"/>
            </a:xfrm>
            <a:prstGeom prst="rect">
              <a:avLst/>
            </a:prstGeom>
            <a:noFill/>
          </p:spPr>
          <p:txBody>
            <a:bodyPr wrap="square" rtlCol="0">
              <a:spAutoFit/>
            </a:bodyPr>
            <a:lstStyle/>
            <a:p>
              <a:r>
                <a:rPr lang="ru-RU" dirty="0"/>
                <a:t>Коррекция веса</a:t>
              </a:r>
              <a:endParaRPr lang="en-GB" dirty="0"/>
            </a:p>
          </p:txBody>
        </p:sp>
        <p:sp>
          <p:nvSpPr>
            <p:cNvPr id="30" name="TextBox 29"/>
            <p:cNvSpPr txBox="1"/>
            <p:nvPr/>
          </p:nvSpPr>
          <p:spPr>
            <a:xfrm>
              <a:off x="6572264" y="5825654"/>
              <a:ext cx="2071702" cy="369332"/>
            </a:xfrm>
            <a:prstGeom prst="rect">
              <a:avLst/>
            </a:prstGeom>
            <a:noFill/>
          </p:spPr>
          <p:txBody>
            <a:bodyPr wrap="square" rtlCol="0">
              <a:spAutoFit/>
            </a:bodyPr>
            <a:lstStyle/>
            <a:p>
              <a:r>
                <a:rPr lang="ru-RU" dirty="0"/>
                <a:t>старая оценка</a:t>
              </a:r>
              <a:endParaRPr lang="en-GB" dirty="0"/>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lvl="0" indent="-342900">
                  <a:spcBef>
                    <a:spcPct val="20000"/>
                  </a:spcBef>
                  <a:defRPr/>
                </a:pPr>
                <a:r>
                  <a:rPr kumimoji="0" lang="ru-RU" sz="3200" b="0" i="0" u="none" strike="noStrike" kern="1200" cap="none" spc="0" normalizeH="0" baseline="0" noProof="0" dirty="0">
                    <a:ln>
                      <a:noFill/>
                    </a:ln>
                    <a:solidFill>
                      <a:schemeClr val="tx1"/>
                    </a:solidFill>
                    <a:effectLst/>
                    <a:uLnTx/>
                    <a:uFillTx/>
                    <a:latin typeface="+mn-lt"/>
                    <a:ea typeface="+mn-ea"/>
                    <a:cs typeface="+mn-cs"/>
                  </a:rPr>
                  <a:t>Рассмотрим</a:t>
                </a:r>
                <a:r>
                  <a:rPr kumimoji="0" lang="en-GB" sz="3200" b="0" i="0" u="none" strike="noStrike" kern="1200" cap="none" spc="0" normalizeH="0" baseline="0" noProof="0" dirty="0">
                    <a:ln>
                      <a:noFill/>
                    </a:ln>
                    <a:solidFill>
                      <a:schemeClr val="tx1"/>
                    </a:solidFill>
                    <a:effectLst/>
                    <a:uLnTx/>
                    <a:uFillTx/>
                    <a:latin typeface="+mn-lt"/>
                    <a:ea typeface="+mn-ea"/>
                    <a:cs typeface="+mn-cs"/>
                  </a:rPr>
                  <a:t> </a:t>
                </a:r>
                <a14:m>
                  <m:oMath xmlns:m="http://schemas.openxmlformats.org/officeDocument/2006/math">
                    <m:r>
                      <a:rPr lang="en-GB" sz="3200" i="1" smtClean="0">
                        <a:latin typeface="Cambria Math" panose="02040503050406030204" pitchFamily="18" charset="0"/>
                        <a:ea typeface="Cambria Math" panose="02040503050406030204" pitchFamily="18" charset="0"/>
                      </a:rPr>
                      <m:t>𝜃</m:t>
                    </m:r>
                  </m:oMath>
                </a14:m>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и</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lang="en-GB" sz="3200" dirty="0">
                    <a:latin typeface="cmmi12" pitchFamily="34" charset="0"/>
                  </a:rPr>
                  <a:t>z</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определяемые через </a:t>
                </a:r>
                <a:r>
                  <a:rPr lang="en-GB" sz="3200" dirty="0">
                    <a:latin typeface="cmmi12" pitchFamily="34" charset="0"/>
                  </a:rPr>
                  <a:t>p</a:t>
                </a:r>
                <a:r>
                  <a:rPr lang="en-GB" sz="3200" dirty="0">
                    <a:latin typeface="cmr12" pitchFamily="34" charset="0"/>
                  </a:rPr>
                  <a:t>(</a:t>
                </a:r>
                <a:r>
                  <a:rPr lang="en-GB" sz="3200" dirty="0">
                    <a:latin typeface="cmmi12" pitchFamily="34" charset="0"/>
                  </a:rPr>
                  <a:t>z</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oMath>
                </a14:m>
                <a:r>
                  <a:rPr lang="en-GB" sz="3200" dirty="0">
                    <a:latin typeface="cmr12" pitchFamily="34" charset="0"/>
                  </a:rPr>
                  <a:t>)</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и определим функцию регрессии</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i="1"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a:p>
                <a:pPr marL="342900" lvl="0" indent="-342900">
                  <a:spcBef>
                    <a:spcPct val="20000"/>
                  </a:spcBef>
                  <a:defRPr/>
                </a:pPr>
                <a:r>
                  <a:rPr lang="ru-RU" sz="3200" dirty="0"/>
                  <a:t>Найдем</a:t>
                </a:r>
                <a:r>
                  <a:rPr lang="en-GB" sz="3200" dirty="0"/>
                  <a:t> </a:t>
                </a:r>
                <a14:m>
                  <m:oMath xmlns:m="http://schemas.openxmlformats.org/officeDocument/2006/math">
                    <m:r>
                      <a:rPr lang="en-GB" sz="3200" i="1" smtClean="0">
                        <a:latin typeface="Cambria Math" panose="02040503050406030204" pitchFamily="18" charset="0"/>
                        <a:ea typeface="Cambria Math" panose="02040503050406030204" pitchFamily="18" charset="0"/>
                      </a:rPr>
                      <m:t>𝜃</m:t>
                    </m:r>
                  </m:oMath>
                </a14:m>
                <a:r>
                  <a:rPr lang="ru-RU" sz="3200" baseline="40000" dirty="0">
                    <a:latin typeface="cmmi12" pitchFamily="34" charset="0"/>
                  </a:rPr>
                  <a:t>*</a:t>
                </a:r>
                <a:r>
                  <a:rPr lang="en-GB" sz="3200" dirty="0"/>
                  <a:t> </a:t>
                </a:r>
                <a:r>
                  <a:rPr lang="en-GB" sz="3200" dirty="0" err="1"/>
                  <a:t>та</a:t>
                </a:r>
                <a:r>
                  <a:rPr lang="ru-RU" sz="3200" dirty="0"/>
                  <a:t>кую что</a:t>
                </a:r>
                <a:r>
                  <a:rPr lang="en-GB" sz="3200" dirty="0"/>
                  <a:t> </a:t>
                </a:r>
                <a:r>
                  <a:rPr lang="en-GB" sz="3200" dirty="0">
                    <a:latin typeface="cmmi12" pitchFamily="34" charset="0"/>
                  </a:rPr>
                  <a:t>f</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r>
                      <a:rPr lang="en-GB" sz="3200" i="1">
                        <a:latin typeface="Cambria Math" panose="02040503050406030204" pitchFamily="18" charset="0"/>
                        <a:ea typeface="Cambria Math" panose="02040503050406030204" pitchFamily="18" charset="0"/>
                      </a:rPr>
                      <m:t> </m:t>
                    </m:r>
                  </m:oMath>
                </a14:m>
                <a:r>
                  <a:rPr lang="ru-RU" sz="3200" baseline="40000" dirty="0">
                    <a:latin typeface="cmmi12" pitchFamily="34" charset="0"/>
                  </a:rPr>
                  <a:t>*</a:t>
                </a:r>
                <a:r>
                  <a:rPr lang="en-GB" sz="3200" dirty="0">
                    <a:latin typeface="cmr12" pitchFamily="34" charset="0"/>
                  </a:rPr>
                  <a:t>) = 0.</a:t>
                </a: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609600" y="1600200"/>
                <a:ext cx="7924800" cy="4525963"/>
              </a:xfrm>
              <a:prstGeom prst="rect">
                <a:avLst/>
              </a:prstGeom>
              <a:blipFill>
                <a:blip r:embed="rId4"/>
                <a:stretch>
                  <a:fillRect l="-1923" t="-1681"/>
                </a:stretch>
              </a:blipFill>
            </p:spPr>
            <p:txBody>
              <a:bodyPr/>
              <a:lstStyle/>
              <a:p>
                <a:r>
                  <a:rPr lang="ru-RU">
                    <a:noFill/>
                  </a:rPr>
                  <a:t> </a:t>
                </a:r>
              </a:p>
            </p:txBody>
          </p:sp>
        </mc:Fallback>
      </mc:AlternateContent>
      <p:sp>
        <p:nvSpPr>
          <p:cNvPr id="2" name="Title 1"/>
          <p:cNvSpPr>
            <a:spLocks noGrp="1"/>
          </p:cNvSpPr>
          <p:nvPr>
            <p:ph type="title"/>
          </p:nvPr>
        </p:nvSpPr>
        <p:spPr/>
        <p:txBody>
          <a:bodyPr>
            <a:normAutofit/>
          </a:bodyPr>
          <a:lstStyle/>
          <a:p>
            <a:r>
              <a:rPr lang="ru-RU" dirty="0"/>
              <a:t>Алгоритм </a:t>
            </a:r>
            <a:r>
              <a:rPr lang="ru" dirty="0"/>
              <a:t>Роббинса-Монро</a:t>
            </a:r>
            <a:r>
              <a:rPr lang="en-GB" dirty="0"/>
              <a:t> (1)</a:t>
            </a:r>
          </a:p>
        </p:txBody>
      </p:sp>
      <p:pic>
        <p:nvPicPr>
          <p:cNvPr id="14" name="Picture 13"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581784" y="2857496"/>
            <a:ext cx="3970028" cy="762003"/>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609600" y="5000636"/>
                <a:ext cx="7924800" cy="112552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ru-RU" sz="3200" dirty="0"/>
                  <a:t>Предполагаем, наблюдения из </a:t>
                </a:r>
                <a:r>
                  <a:rPr lang="en-GB" sz="3200" dirty="0">
                    <a:latin typeface="cmmi12" pitchFamily="34" charset="0"/>
                  </a:rPr>
                  <a:t>p</a:t>
                </a:r>
                <a:r>
                  <a:rPr lang="en-GB" sz="3200" dirty="0">
                    <a:latin typeface="cmr12" pitchFamily="34" charset="0"/>
                  </a:rPr>
                  <a:t>(</a:t>
                </a:r>
                <a:r>
                  <a:rPr lang="en-GB" sz="3200" dirty="0">
                    <a:latin typeface="cmmi12" pitchFamily="34" charset="0"/>
                  </a:rPr>
                  <a:t>z</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oMath>
                </a14:m>
                <a:r>
                  <a:rPr lang="en-GB" sz="3200" dirty="0">
                    <a:latin typeface="cmr12" pitchFamily="34" charset="0"/>
                  </a:rPr>
                  <a:t>)</a:t>
                </a:r>
                <a:r>
                  <a:rPr lang="ru-RU" sz="3200" dirty="0">
                    <a:latin typeface="cmr12" pitchFamily="34" charset="0"/>
                  </a:rPr>
                  <a:t> поступают по одному</a:t>
                </a:r>
                <a:r>
                  <a:rPr kumimoji="0" lang="en-GB" sz="3200" b="0" i="0" u="none" strike="noStrike" kern="1200" cap="none" spc="0" normalizeH="0" baseline="0" noProof="0" dirty="0">
                    <a:ln>
                      <a:noFill/>
                    </a:ln>
                    <a:solidFill>
                      <a:schemeClr val="tx1"/>
                    </a:solidFill>
                    <a:effectLst/>
                    <a:uLnTx/>
                    <a:uFillTx/>
                    <a:latin typeface="+mn-lt"/>
                    <a:ea typeface="+mn-ea"/>
                    <a:cs typeface="+mn-cs"/>
                  </a:rPr>
                  <a:t>.</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i="1"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609600" y="5000636"/>
                <a:ext cx="7924800" cy="1125527"/>
              </a:xfrm>
              <a:prstGeom prst="rect">
                <a:avLst/>
              </a:prstGeom>
              <a:blipFill>
                <a:blip r:embed="rId3"/>
                <a:stretch>
                  <a:fillRect l="-1923" t="-6667" b="-11111"/>
                </a:stretch>
              </a:blipFill>
            </p:spPr>
            <p:txBody>
              <a:bodyPr/>
              <a:lstStyle/>
              <a:p>
                <a:r>
                  <a:rPr lang="ru-RU">
                    <a:noFill/>
                  </a:rPr>
                  <a:t> </a:t>
                </a:r>
              </a:p>
            </p:txBody>
          </p:sp>
        </mc:Fallback>
      </mc:AlternateContent>
      <p:sp>
        <p:nvSpPr>
          <p:cNvPr id="2" name="Title 1"/>
          <p:cNvSpPr>
            <a:spLocks noGrp="1"/>
          </p:cNvSpPr>
          <p:nvPr>
            <p:ph type="title"/>
          </p:nvPr>
        </p:nvSpPr>
        <p:spPr/>
        <p:txBody>
          <a:bodyPr>
            <a:normAutofit/>
          </a:bodyPr>
          <a:lstStyle/>
          <a:p>
            <a:r>
              <a:rPr lang="ru-RU" dirty="0"/>
              <a:t>Алгоритм </a:t>
            </a:r>
            <a:r>
              <a:rPr lang="ru" dirty="0"/>
              <a:t>Роббинса-Монро</a:t>
            </a:r>
            <a:r>
              <a:rPr lang="en-US" dirty="0"/>
              <a:t> </a:t>
            </a:r>
            <a:r>
              <a:rPr lang="en-GB" dirty="0"/>
              <a:t>(2)</a:t>
            </a:r>
          </a:p>
        </p:txBody>
      </p:sp>
      <p:pic>
        <p:nvPicPr>
          <p:cNvPr id="7" name="Picture 6" descr="Figure2.10.jpg"/>
          <p:cNvPicPr>
            <a:picLocks noChangeAspect="1"/>
          </p:cNvPicPr>
          <p:nvPr/>
        </p:nvPicPr>
        <p:blipFill>
          <a:blip r:embed="rId4"/>
          <a:stretch>
            <a:fillRect/>
          </a:stretch>
        </p:blipFill>
        <p:spPr>
          <a:xfrm>
            <a:off x="2163204" y="1572776"/>
            <a:ext cx="4800600" cy="3374136"/>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lvl="0" indent="-342900">
              <a:spcBef>
                <a:spcPct val="20000"/>
              </a:spcBef>
              <a:defRPr/>
            </a:pPr>
            <a:r>
              <a:rPr kumimoji="0" lang="ru-RU" sz="3200" b="0" i="0" u="none" strike="noStrike" kern="1200" cap="none" spc="0" normalizeH="0" baseline="0" noProof="0" dirty="0">
                <a:ln>
                  <a:noFill/>
                </a:ln>
                <a:solidFill>
                  <a:schemeClr val="tx1"/>
                </a:solidFill>
                <a:effectLst/>
                <a:uLnTx/>
                <a:uFillTx/>
                <a:latin typeface="+mn-lt"/>
                <a:ea typeface="+mn-ea"/>
                <a:cs typeface="+mn-cs"/>
              </a:rPr>
              <a:t>Успешная оценка вычисляется по формуле</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a:p>
            <a:pPr marL="342900" lvl="0" indent="-342900">
              <a:spcBef>
                <a:spcPct val="20000"/>
              </a:spcBef>
              <a:defRPr/>
            </a:pPr>
            <a:endParaRPr lang="en-GB" sz="3200" dirty="0"/>
          </a:p>
          <a:p>
            <a:pPr marL="342900" lvl="0" indent="-342900">
              <a:spcBef>
                <a:spcPct val="20000"/>
              </a:spcBef>
              <a:defRPr/>
            </a:pPr>
            <a:r>
              <a:rPr lang="ru-RU" sz="3200" dirty="0"/>
              <a:t>Условия для </a:t>
            </a:r>
            <a:r>
              <a:rPr lang="en-GB" sz="3200" i="1" dirty="0" err="1">
                <a:latin typeface="Cambria Math" panose="02040503050406030204" pitchFamily="18" charset="0"/>
                <a:ea typeface="Cambria Math" panose="02040503050406030204" pitchFamily="18" charset="0"/>
              </a:rPr>
              <a:t>a</a:t>
            </a:r>
            <a:r>
              <a:rPr lang="en-GB" sz="3200" i="1" baseline="-20000" dirty="0" err="1">
                <a:latin typeface="Cambria Math" panose="02040503050406030204" pitchFamily="18" charset="0"/>
                <a:ea typeface="Cambria Math" panose="02040503050406030204" pitchFamily="18" charset="0"/>
              </a:rPr>
              <a:t>N</a:t>
            </a:r>
            <a:r>
              <a:rPr lang="en-GB" sz="3200" dirty="0"/>
              <a:t>:</a:t>
            </a: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ru-RU" dirty="0"/>
              <a:t>Алгоритм </a:t>
            </a:r>
            <a:r>
              <a:rPr lang="ru" dirty="0"/>
              <a:t>Роббинса-Монро</a:t>
            </a:r>
            <a:r>
              <a:rPr lang="en-GB" dirty="0"/>
              <a:t>(3)</a:t>
            </a:r>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2327697" y="2445884"/>
            <a:ext cx="4478201" cy="411612"/>
          </a:xfrm>
          <a:prstGeom prst="rect">
            <a:avLst/>
          </a:prstGeom>
          <a:noFill/>
          <a:ln/>
          <a:effectLst/>
        </p:spPr>
      </p:pic>
      <p:pic>
        <p:nvPicPr>
          <p:cNvPr id="8" name="Picture 7"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1714488" y="3977265"/>
            <a:ext cx="5715022" cy="737619"/>
          </a:xfrm>
          <a:prstGeom prst="rect">
            <a:avLst/>
          </a:prstGeom>
          <a:noFill/>
          <a:ln/>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r}&#10;&amp; $M = 0$ &amp; $M = 1$ &amp; $M = 3$ &amp; $M = 9$ \\ \hline &#10;$w_{ 0}^{\star}$ &amp;        0.19  &amp;       0.82  &amp;       0.31  &amp;       0.35 \\&#10;$w_{ 1}^{\star}$ &amp;    &amp;      -1.27  &amp;       7.99  &amp;     232.37 \\&#10;$w_{ 2}^{\star}$ &amp;    &amp;   &amp;     -25.43  &amp;   -5321.83 \\&#10;$w_{ 3}^{\star}$ &amp;    &amp;   &amp;      17.37  &amp;   48568.31 \\&#10;$w_{ 4}^{\star}$ &amp;    &amp;   &amp;   &amp; -231639.30 \\&#10;$w_{ 5}^{\star}$ &amp;    &amp;   &amp;   &amp;  640042.26 \\&#10;$w_{ 6}^{\star}$ &amp;    &amp;   &amp;   &amp; -1061800.52 \\&#10;$w_{ 7}^{\star}$ &amp;    &amp;   &amp;   &amp; 1042400.18 \\&#10;$w_{ 8}^{\star}$ &amp;    &amp;   &amp;   &amp; -557682.99 \\&#10;$w_{ 9}^{\star}$ &amp;    &amp;   &amp;   &amp;  125201.43 \\&#10;\end{tabular}&#10;\end{document}&#10;"/>
  <p:tag name="FILENAME" val="TP_tmp"/>
  <p:tag name="FORMAT" val="png256"/>
  <p:tag name="RES" val="600"/>
  <p:tag name="BLEND" val="0"/>
  <p:tag name="TRANSPARENT" val="1"/>
  <p:tag name="TBUG" val="0"/>
  <p:tag name="ALLOWFS" val="0"/>
  <p:tag name="ORIGWIDTH" val="211"/>
  <p:tag name="PICTUREFILESIZE" val="27517"/>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 L ] = \iint L(t, y(\bfx))&#10;   p(\bfx, t) \diff{\bfx} \diff{t}&#10;\]&#10;\end{document}&#10;"/>
  <p:tag name="FILENAME" val="TP_tmp"/>
  <p:tag name="FORMAT" val="png256"/>
  <p:tag name="RES" val="600"/>
  <p:tag name="BLEND" val="0"/>
  <p:tag name="TRANSPARENT" val="1"/>
  <p:tag name="TBUG" val="0"/>
  <p:tag name="ALLOWFS" val="0"/>
  <p:tag name="ORIGWIDTH" val="143"/>
  <p:tag name="PICTUREFILESIZE" val="5332"/>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p({\cal D}|\theta_0, m) = - N \ln (2\pi) - N \ln I_0(m) +&#10;    m \sum_{n=1}^N \cos (\theta_n - \theta_0).&#10;\]&#10;\end{document}&#10;"/>
  <p:tag name="FILENAME" val="TP_tmp"/>
  <p:tag name="FORMAT" val="png256"/>
  <p:tag name="RES" val="600"/>
  <p:tag name="BLEND" val="0"/>
  <p:tag name="TRANSPARENT" val="1"/>
  <p:tag name="TBUG" val="0"/>
  <p:tag name="ALLOWFS" val="0"/>
  <p:tag name="ORIGWIDTH" val="267"/>
  <p:tag name="PICTUREFILESIZE" val="8794"/>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heta_0^{\rm ML} = \tan^{-1} \left\{ \frac{\sum_n \sin \theta_n}&#10;    {\sum_n \cos \theta_n} \right\}.&#10;\]&#10;\end{document}&#10;"/>
  <p:tag name="FILENAME" val="TP_tmp"/>
  <p:tag name="FORMAT" val="png256"/>
  <p:tag name="RES" val="600"/>
  <p:tag name="BLEND" val="0"/>
  <p:tag name="TRANSPARENT" val="1"/>
  <p:tag name="TBUG" val="0"/>
  <p:tag name="ALLOWFS" val="0"/>
  <p:tag name="ORIGWIDTH" val="121"/>
  <p:tag name="PICTUREFILESIZE" val="5447"/>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rac{I_1(m_{\rm ML})}{I_0(m_{\rm ML})} = &#10;\frac{1}{N} \sum_{n=1}^N \cos (\theta_n -&#10;    \theta_0^{\rm ML})&#10;\]&#10;\end{document}&#10;"/>
  <p:tag name="FILENAME" val="TP_tmp"/>
  <p:tag name="FORMAT" val="png256"/>
  <p:tag name="RES" val="600"/>
  <p:tag name="BLEND" val="0"/>
  <p:tag name="TRANSPARENT" val="1"/>
  <p:tag name="TBUG" val="0"/>
  <p:tag name="ALLOWFS" val="0"/>
  <p:tag name="ORIGWIDTH" val="143"/>
  <p:tag name="PICTUREFILESIZE" val="6808"/>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sum_{k=1}^K \pi_k {\cal N}(\bfx|\boldmu_k,&#10;    \boldSigma_k)&#10;\]&#10;\end{document}&#10;"/>
  <p:tag name="FILENAME" val="TP_tmp"/>
  <p:tag name="FORMAT" val="png256"/>
  <p:tag name="RES" val="600"/>
  <p:tag name="BLEND" val="0"/>
  <p:tag name="TRANSPARENT" val="1"/>
  <p:tag name="TBUG" val="0"/>
  <p:tag name="ALLOWFS" val="0"/>
  <p:tag name="ORIGWIDTH" val="115"/>
  <p:tag name="PICTUREFILESIZE" val="5236"/>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k: \pi_k \geqslant 0 \qquad \sum_{k=1}^K \pi_k = 1 &#10;\]&#10;\end{document}&#10;"/>
  <p:tag name="FILENAME" val="TP_tmp"/>
  <p:tag name="FORMAT" val="png256"/>
  <p:tag name="RES" val="600"/>
  <p:tag name="BLEND" val="0"/>
  <p:tag name="TRANSPARENT" val="1"/>
  <p:tag name="TBUG" val="0"/>
  <p:tag name="ALLOWFS" val="0"/>
  <p:tag name="ORIGWIDTH" val="115"/>
  <p:tag name="PICTUREFILESIZE" val="4028"/>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boldeta) = h(\bfx)g(\boldeta)&#10;    \exp \left\{ \boldeta^\T \bfu(\bfx)&#10;     \right\}&#10;\]&#10;\end{document}&#10;"/>
  <p:tag name="FILENAME" val="TP_tmp"/>
  <p:tag name="FORMAT" val="png256"/>
  <p:tag name="RES" val="600"/>
  <p:tag name="BLEND" val="0"/>
  <p:tag name="TRANSPARENT" val="1"/>
  <p:tag name="TBUG" val="0"/>
  <p:tag name="ALLOWFS" val="0"/>
  <p:tag name="ORIGWIDTH" val="142"/>
  <p:tag name="PICTUREFILESIZE" val="4981"/>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g(\boldeta) \int h(\bfx) \exp \left\{ \boldeta^\T \bfu(\bfx)&#10;     \right\} \diff{\bfx} = 1&#10;\]&#10;\end{document}&#10;"/>
  <p:tag name="FILENAME" val="TP_tmp"/>
  <p:tag name="FORMAT" val="png256"/>
  <p:tag name="RES" val="600"/>
  <p:tag name="BLEND" val="0"/>
  <p:tag name="TRANSPARENT" val="1"/>
  <p:tag name="TBUG" val="0"/>
  <p:tag name="ALLOWFS" val="0"/>
  <p:tag name="ORIGWIDTH" val="148"/>
  <p:tag name="PICTUREFILESIZE" val="5509"/>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_i = \frac{n_i}{N \Delta_i}&#10;\]&#10;\end{document}&#10;"/>
  <p:tag name="FILENAME" val="TP_tmp"/>
  <p:tag name="FORMAT" val="png256"/>
  <p:tag name="RES" val="600"/>
  <p:tag name="BLEND" val="0"/>
  <p:tag name="TRANSPARENT" val="1"/>
  <p:tag name="TBUG" val="0"/>
  <p:tag name="ALLOWFS" val="0"/>
  <p:tag name="ORIGWIDTH" val="45"/>
  <p:tag name="PICTUREFILESIZE" val="2413"/>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 \int_{\cal R} p(\bfx) \diff{\bfx}.&#10;\]&#10;\end{document}&#10;"/>
  <p:tag name="FILENAME" val="TP_tmp"/>
  <p:tag name="FORMAT" val="png256"/>
  <p:tag name="RES" val="600"/>
  <p:tag name="BLEND" val="0"/>
  <p:tag name="TRANSPARENT" val="1"/>
  <p:tag name="TBUG" val="0"/>
  <p:tag name="ALLOWFS" val="0"/>
  <p:tag name="ORIGWIDTH" val="71"/>
  <p:tag name="PICTUREFILESIZE" val="3139"/>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K \simeq NP.&#10;\]&#10;\end{document}&#10;"/>
  <p:tag name="FILENAME" val="TP_tmp"/>
  <p:tag name="FORMAT" val="png256"/>
  <p:tag name="RES" val="600"/>
  <p:tag name="BLEND" val="0"/>
  <p:tag name="TRANSPARENT" val="1"/>
  <p:tag name="TBUG" val="0"/>
  <p:tag name="ALLOWFS" val="0"/>
  <p:tag name="ORIGWIDTH" val="41"/>
  <p:tag name="PICTUREFILESIZE" val="175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 L ] = \iint \{ y(\bfx) - t \}^2&#10;   p(\bfx, t) \diff{\bfx} \diff{t}&#10;\]&#10;\end{document}&#10;"/>
  <p:tag name="FILENAME" val="TP_tmp"/>
  <p:tag name="FORMAT" val="png256"/>
  <p:tag name="RES" val="600"/>
  <p:tag name="BLEND" val="0"/>
  <p:tag name="TRANSPARENT" val="1"/>
  <p:tag name="TBUG" val="0"/>
  <p:tag name="ALLOWFS" val="0"/>
  <p:tag name="ORIGWIDTH" val="149"/>
  <p:tag name="PICTUREFILESIZE" val="5448"/>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simeq p({\bfx}) V&#10;\]&#10;\end{document}&#10;"/>
  <p:tag name="FILENAME" val="TP_tmp"/>
  <p:tag name="FORMAT" val="png256"/>
  <p:tag name="RES" val="600"/>
  <p:tag name="BLEND" val="0"/>
  <p:tag name="TRANSPARENT" val="1"/>
  <p:tag name="TBUG" val="0"/>
  <p:tag name="ALLOWFS" val="0"/>
  <p:tag name="ORIGWIDTH" val="48"/>
  <p:tag name="PICTUREFILESIZE" val="2141"/>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simeq \frac{K}{NV}.&#10;\]&#10;\end{document}&#10;"/>
  <p:tag name="FILENAME" val="TP_tmp"/>
  <p:tag name="FORMAT" val="png256"/>
  <p:tag name="RES" val="300"/>
  <p:tag name="BLEND" val="0"/>
  <p:tag name="TRANSPARENT" val="1"/>
  <p:tag name="TBUG" val="0"/>
  <p:tag name="ALLOWFS" val="0"/>
  <p:tag name="ORIGWIDTH" val="55"/>
  <p:tag name="PICTUREFILESIZE" val="2830"/>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k((\bfx - \bfx_n)/h) = \left\{%&#10;\begin{array}{ll}&#10;    1, &amp; \hbox{$|(x_{i} - x_{ni})/h| \leqslant 1/2$, \hspace{5mm}&#10;    $i = 1, \ldots, D$,} \\&#10;    0, &amp; \hbox{otherwise.} \\&#10;\end{array}%&#10;\right.&#10;\]&#10;\end{document}&#10;"/>
  <p:tag name="FILENAME" val="TP_tmp"/>
  <p:tag name="FORMAT" val="png256"/>
  <p:tag name="RES" val="600"/>
  <p:tag name="BLEND" val="0"/>
  <p:tag name="TRANSPARENT" val="1"/>
  <p:tag name="TBUG" val="0"/>
  <p:tag name="ALLOWFS" val="0"/>
  <p:tag name="ORIGWIDTH" val="271"/>
  <p:tag name="PICTUREFILESIZE" val="8410"/>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K = \sum_{n=1}^N k\left(\frac{\bfx - \bfx_n}{h} \right)&#10;\]&#10;\end{document}&#10;"/>
  <p:tag name="FILENAME" val="TP_tmp"/>
  <p:tag name="FORMAT" val="png256"/>
  <p:tag name="RES" val="600"/>
  <p:tag name="BLEND" val="0"/>
  <p:tag name="TRANSPARENT" val="1"/>
  <p:tag name="TBUG" val="0"/>
  <p:tag name="ALLOWFS" val="0"/>
  <p:tag name="ORIGWIDTH" val="92"/>
  <p:tag name="PICTUREFILESIZE" val="4266"/>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bfx) = \frac{1}{N}&#10;    \sum_{n=1}^N \frac{1}{h^D} k\left(\frac{\bfx - \bfx_n}{h} \right).&#10;\]&#10;\end{document}&#10;"/>
  <p:tag name="FILENAME" val="TP_tmp"/>
  <p:tag name="FORMAT" val="png256"/>
  <p:tag name="RES" val="600"/>
  <p:tag name="BLEND" val="0"/>
  <p:tag name="TRANSPARENT" val="1"/>
  <p:tag name="TBUG" val="0"/>
  <p:tag name="ALLOWFS" val="0"/>
  <p:tag name="ORIGWIDTH" val="136"/>
  <p:tag name="PICTUREFILESIZE" val="6122"/>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k(\bfu) &amp;\geqslant&amp; 0, \\&#10;  \int k(\bfu) \diff{\bfu} &amp;=&amp; 1&#10;\end{eqnarray*}&#10;\end{document}&#10;"/>
  <p:tag name="FILENAME" val="TP_tmp"/>
  <p:tag name="FORMAT" val="png256"/>
  <p:tag name="RES" val="600"/>
  <p:tag name="BLEND" val="0"/>
  <p:tag name="TRANSPARENT" val="1"/>
  <p:tag name="TBUG" val="0"/>
  <p:tag name="ALLOWFS" val="0"/>
  <p:tag name="ORIGWIDTH" val="80"/>
  <p:tag name="PICTUREFILESIZE" val="3952"/>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align*}&#10;p(\bfx) = \frac{1}{N} \sum_{n=1}^N &amp; \frac{1}{(2 \pi h^2)^{D/2}} \\&#10;    &amp; \exp \left\{ - \frac{\|\bfx - \bfx_n\|^2}{2h^2} \right\}&#10;\end{align*}&#10;\end{document}&#10;"/>
  <p:tag name="FILENAME" val="TP_tmp"/>
  <p:tag name="FORMAT" val="png256"/>
  <p:tag name="RES" val="600"/>
  <p:tag name="BLEND" val="0"/>
  <p:tag name="TRANSPARENT" val="1"/>
  <p:tag name="TBUG" val="0"/>
  <p:tag name="ALLOWFS" val="0"/>
  <p:tag name="ORIGWIDTH" val="148"/>
  <p:tag name="PICTUREFILESIZE" val="8726"/>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simeq \frac{K}{NV^{\star}}.&#10;\]&#10;\end{document}&#10;"/>
  <p:tag name="FILENAME" val="TP_tmp"/>
  <p:tag name="FORMAT" val="png256"/>
  <p:tag name="RES" val="300"/>
  <p:tag name="BLEND" val="0"/>
  <p:tag name="TRANSPARENT" val="1"/>
  <p:tag name="TBUG" val="0"/>
  <p:tag name="ALLOWFS" val="0"/>
  <p:tag name="ORIGWIDTH" val="59"/>
  <p:tag name="PICTUREFILESIZE" val="1748"/>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extstyle \sum_k N_k = N&#10;\]&#10;\end{document}&#10;"/>
  <p:tag name="FILENAME" val="TP_tmp"/>
  <p:tag name="FORMAT" val="png256"/>
  <p:tag name="RES" val="600"/>
  <p:tag name="BLEND" val="0"/>
  <p:tag name="TRANSPARENT" val="1"/>
  <p:tag name="TBUG" val="0"/>
  <p:tag name="ALLOWFS" val="0"/>
  <p:tag name="ORIGWIDTH" val="52"/>
  <p:tag name="PICTUREFILESIZE" val="220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frac{K}{N V}&#10;\]&#10;\end{document}&#10;"/>
  <p:tag name="FILENAME" val="TP_tmp"/>
  <p:tag name="FORMAT" val="png256"/>
  <p:tag name="RES" val="600"/>
  <p:tag name="BLEND" val="0"/>
  <p:tag name="TRANSPARENT" val="1"/>
  <p:tag name="TBUG" val="0"/>
  <p:tag name="ALLOWFS" val="0"/>
  <p:tag name="ORIGWIDTH" val="52"/>
  <p:tag name="PICTUREFILESIZE" val="2822"/>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lefteqn{ \{y(\bfx) - t\}^2 = \{y(\bfx) - \expect[t|\bfx] +&#10;  \expect[t|\bfx] - t\}^2 }  \\&#10;  &amp;=&amp; \{y(\bfx) - \expect[t|\bfx]\}^2&#10;  + 2 \{y(\bfx) - \expect[t|\bfx] \} \{ \expect[t|\bfx] - t\}&#10;  + \{ \expect[t|\bfx] - t\}^2 &#10;\end{eqnarray*}&#10;\end{document}&#10;"/>
  <p:tag name="FILENAME" val="TP_tmp"/>
  <p:tag name="FORMAT" val="png256"/>
  <p:tag name="RES" val="600"/>
  <p:tag name="BLEND" val="0"/>
  <p:tag name="TRANSPARENT" val="1"/>
  <p:tag name="TBUG" val="0"/>
  <p:tag name="ALLOWFS" val="0"/>
  <p:tag name="ORIGWIDTH" val="297"/>
  <p:tag name="PICTUREFILESIZE" val="9943"/>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bfx|{\cal C}_k) = \frac{K_k}{N_k V}.&#10;\]&#10;\end{document}&#10;"/>
  <p:tag name="FILENAME" val="TP_tmp"/>
  <p:tag name="FORMAT" val="png256"/>
  <p:tag name="RES" val="600"/>
  <p:tag name="BLEND" val="0"/>
  <p:tag name="TRANSPARENT" val="1"/>
  <p:tag name="TBUG" val="0"/>
  <p:tag name="ALLOWFS" val="0"/>
  <p:tag name="ORIGWIDTH" val="72"/>
  <p:tag name="PICTUREFILESIZE" val="3703"/>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extstyle  p({\cal C}_k) = N_k / N&#10;\]&#10;\end{document}&#10;"/>
  <p:tag name="FILENAME" val="TP_tmp"/>
  <p:tag name="FORMAT" val="png256"/>
  <p:tag name="RES" val="600"/>
  <p:tag name="BLEND" val="0"/>
  <p:tag name="TRANSPARENT" val="1"/>
  <p:tag name="TBUG" val="0"/>
  <p:tag name="ALLOWFS" val="0"/>
  <p:tag name="ORIGWIDTH" val="63"/>
  <p:tag name="PICTUREFILESIZE" val="2607"/>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C}_k|\bfx) = \frac{p(\bfx|{\cal C}_k) p({\cal C}_k)}{p(\bfx)}&#10;    = \frac{K_k}{K}.&#10;\]&#10;\end{document}&#10;"/>
  <p:tag name="FILENAME" val="TP_tmp"/>
  <p:tag name="FORMAT" val="png256"/>
  <p:tag name="RES" val="600"/>
  <p:tag name="BLEND" val="0"/>
  <p:tag name="TRANSPARENT" val="1"/>
  <p:tag name="TBUG" val="0"/>
  <p:tag name="ALLOWFS" val="0"/>
  <p:tag name="ORIGWIDTH" val="134"/>
  <p:tag name="PICTUREFILESIZE" val="5972"/>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 \rightarrow \infty&#10;\]&#10;\end{document}&#10;"/>
  <p:tag name="FILENAME" val="TP_tmp"/>
  <p:tag name="FORMAT" val="png256"/>
  <p:tag name="RES" val="600"/>
  <p:tag name="BLEND" val="0"/>
  <p:tag name="TRANSPARENT" val="1"/>
  <p:tag name="TBUG" val="0"/>
  <p:tag name="ALLOWFS" val="0"/>
  <p:tag name="ORIGWIDTH" val="35"/>
  <p:tag name="PICTUREFILESIZE" val="164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int \left\{y(\bfx) - \expect[t|\bfx]&#10;  \right\}^2 p(\bfx) \diff{\bfx} + \int \var\left[t|\bfx\right]&#10;  p(\bfx) \diff{\bfx}&#10;\]&#10;\end{document}&#10;"/>
  <p:tag name="FILENAME" val="TP_tmp"/>
  <p:tag name="FORMAT" val="png256"/>
  <p:tag name="RES" val="600"/>
  <p:tag name="BLEND" val="0"/>
  <p:tag name="TRANSPARENT" val="1"/>
  <p:tag name="TBUG" val="0"/>
  <p:tag name="ALLOWFS" val="0"/>
  <p:tag name="ORIGWIDTH" val="239"/>
  <p:tag name="PICTUREFILESIZE" val="746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y(\bfx) = \expect[t|\bfx]&#10;\]&#10;\end{document}&#10;"/>
  <p:tag name="FILENAME" val="TP_tmp"/>
  <p:tag name="FORMAT" val="png256"/>
  <p:tag name="RES" val="600"/>
  <p:tag name="BLEND" val="0"/>
  <p:tag name="TRANSPARENT" val="1"/>
  <p:tag name="TBUG" val="0"/>
  <p:tag name="ALLOWFS" val="0"/>
  <p:tag name="ORIGWIDTH" val="56"/>
  <p:tag name="PICTUREFILESIZE" val="231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 8 \times \frac{1}{8} \log_2 \frac{1}{8} = 3~{\rm bits}.&#10;\]&#10;\end{document}&#10;"/>
  <p:tag name="FILENAME" val="TP_tmp"/>
  <p:tag name="FORMAT" val="png256"/>
  <p:tag name="RES" val="600"/>
  <p:tag name="BLEND" val="0"/>
  <p:tag name="TRANSPARENT" val="1"/>
  <p:tag name="TBUG" val="0"/>
  <p:tag name="ALLOWFS" val="0"/>
  <p:tag name="ORIGWIDTH" val="133"/>
  <p:tag name="PICTUREFILESIZE" val="438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r|cccccccc}&#10;$x$  &amp; a &amp; b &amp; c &amp; d &amp; e &amp; f &amp; g &amp; h \\ \hline&#10;$p(x)$ &amp; \rule{0mm}{4mm} $\frac{1}{2}$ &amp; $\frac{1}{4}$ &amp; $\frac{1}{8}$ &amp; $\frac{1}{16}$ &amp; $\frac{1}{64}$ &amp; $\frac{1}{64}$ &amp; $\frac{1}{64}$ &amp; $\frac{1}{64}$  \\&#10;code &amp; \rule{0mm}{4mm} 0 &amp; 10 &amp; 110 &amp; 1110 &amp; 111100 &amp; 111101 &amp; 111110 &amp; 111111&#10;\end{tabular}&#10;\end{document}&#10;"/>
  <p:tag name="FILENAME" val="TP_tmp"/>
  <p:tag name="FORMAT" val="png256"/>
  <p:tag name="RES" val="600"/>
  <p:tag name="BLEND" val="0"/>
  <p:tag name="TRANSPARENT" val="1"/>
  <p:tag name="TBUG" val="0"/>
  <p:tag name="ALLOWFS" val="0"/>
  <p:tag name="ORIGWIDTH" val="303"/>
  <p:tag name="PICTUREFILESIZE" val="1112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entrop[x] &amp; = &amp; - \frac{1}{2} \log_2 \frac{1}{2}&#10;    - \frac{1}{4} \log_2 \frac{1}{4}&#10;    - \frac{1}{8} \log_2 \frac{1}{8}&#10;    - \frac{1}{16} \log_2 \frac{1}{16}&#10;    - \frac{4}{64} \log_2 \frac{1}{64} \\&#10;   &amp;  = &amp; 2~{\rm bits}&#10;\end{eqnarray*}&#10;\end{document}&#10;"/>
  <p:tag name="FILENAME" val="TP_tmp"/>
  <p:tag name="FORMAT" val="png256"/>
  <p:tag name="RES" val="600"/>
  <p:tag name="BLEND" val="0"/>
  <p:tag name="TRANSPARENT" val="1"/>
  <p:tag name="TBUG" val="0"/>
  <p:tag name="ALLOWFS" val="0"/>
  <p:tag name="ORIGWIDTH" val="299"/>
  <p:tag name="PICTUREFILESIZE" val="8881"/>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average~code~length} &amp; = &amp; \frac{1}{2} \times 1 +&#10;    \frac{1}{4} \times 2 + \frac{1}{8} \times 3 +&#10;    \frac{1}{16}  \times4 + 4 \times&#10;    \frac{1}{64}  \times 6 \\&#10; &amp; = &amp; 2~{\rm bits}&#10;\end{eqnarray*}&#10;\end{document}&#10;"/>
  <p:tag name="FILENAME" val="TP_tmp"/>
  <p:tag name="FORMAT" val="png256"/>
  <p:tag name="RES" val="600"/>
  <p:tag name="BLEND" val="0"/>
  <p:tag name="TRANSPARENT" val="1"/>
  <p:tag name="TBUG" val="0"/>
  <p:tag name="ALLOWFS" val="0"/>
  <p:tag name="ORIGWIDTH" val="312"/>
  <p:tag name="PICTUREFILESIZE" val="968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W = \frac{N!}{\prod_i n_i!}&#10;\]&#10;\end{document}&#10;"/>
  <p:tag name="FILENAME" val="TP_tmp"/>
  <p:tag name="FORMAT" val="png256"/>
  <p:tag name="RES" val="600"/>
  <p:tag name="BLEND" val="0"/>
  <p:tag name="TRANSPARENT" val="1"/>
  <p:tag name="TBUG" val="0"/>
  <p:tag name="ALLOWFS" val="0"/>
  <p:tag name="ORIGWIDTH" val="53"/>
  <p:tag name="PICTUREFILESIZE" val="27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 = \frac{1}{N} \ln W  \simeq  &#10;- \lim_{N \rightarrow \infty} \sum_i&#10;    \left( \frac{n_i}{N} \right) \ln&#10;    \left( \frac{n_i}{N} \right) = - \sum_i p_i \ln p_i&#10;\]&#10;\end{document}&#10;"/>
  <p:tag name="FILENAME" val="TP_tmp"/>
  <p:tag name="FORMAT" val="png256"/>
  <p:tag name="RES" val="600"/>
  <p:tag name="BLEND" val="0"/>
  <p:tag name="TRANSPARENT" val="1"/>
  <p:tag name="TBUG" val="0"/>
  <p:tag name="ALLOWFS" val="0"/>
  <p:tag name="ORIGWIDTH" val="243"/>
  <p:tag name="PICTUREFILESIZE" val="780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i: p_{i} = \frac{1}{M}&#10;\]&#10;\end{document}&#10;"/>
  <p:tag name="FILENAME" val="TP_tmp"/>
  <p:tag name="FORMAT" val="png256"/>
  <p:tag name="RES" val="600"/>
  <p:tag name="BLEND" val="0"/>
  <p:tag name="TRANSPARENT" val="1"/>
  <p:tag name="TBUG" val="0"/>
  <p:tag name="ALLOWFS" val="0"/>
  <p:tag name="ORIGWIDTH" val="52"/>
  <p:tag name="PICTUREFILESIZE" val="238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im_{\Delta \rightarrow 0} \left\{ - \sum_i p(x_i) \Delta&#10;    \ln p(x_i) \right\} =  - \int p(x) \ln p(x) \diff{x}&#10;\]&#10;\end{document}&#10;"/>
  <p:tag name="FILENAME" val="TP_tmp"/>
  <p:tag name="FORMAT" val="png256"/>
  <p:tag name="RES" val="600"/>
  <p:tag name="BLEND" val="0"/>
  <p:tag name="TRANSPARENT" val="1"/>
  <p:tag name="TBUG" val="0"/>
  <p:tag name="ALLOWFS" val="0"/>
  <p:tag name="ORIGWIDTH" val="221"/>
  <p:tag name="PICTUREFILESIZE" val="756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 = {\cal N}(x|\mu,\sigma^{2})&#10;\]&#10;\end{document}&#10;"/>
  <p:tag name="FILENAME" val="TP_tmp"/>
  <p:tag name="FORMAT" val="png256"/>
  <p:tag name="RES" val="600"/>
  <p:tag name="BLEND" val="0"/>
  <p:tag name="TRANSPARENT" val="1"/>
  <p:tag name="TBUG" val="0"/>
  <p:tag name="ALLOWFS" val="0"/>
  <p:tag name="ORIGWIDTH" val="79"/>
  <p:tag name="PICTUREFILESIZE" val="303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frac{1}{2} \left\{1 +  \ln (2 \pi \sigma^2) \right\}.&#10;\]&#10;\end{document}&#10;"/>
  <p:tag name="FILENAME" val="TP_tmp"/>
  <p:tag name="FORMAT" val="png256"/>
  <p:tag name="RES" val="600"/>
  <p:tag name="BLEND" val="0"/>
  <p:tag name="TRANSPARENT" val="1"/>
  <p:tag name="TBUG" val="0"/>
  <p:tag name="ALLOWFS" val="0"/>
  <p:tag name="ORIGWIDTH" val="111"/>
  <p:tag name="PICTUREFILESIZE" val="3653"/>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sigma^{2}&#10;\]&#10;\end{document}&#10;"/>
  <p:tag name="FILENAME" val="TP_tmp"/>
  <p:tag name="FORMAT" val="png256"/>
  <p:tag name="RES" val="600"/>
  <p:tag name="BLEND" val="0"/>
  <p:tag name="TRANSPARENT" val="1"/>
  <p:tag name="TBUG" val="0"/>
  <p:tag name="ALLOWFS" val="0"/>
  <p:tag name="ORIGWIDTH" val="11"/>
  <p:tag name="PICTUREFILESIZE" val="1200"/>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KL}(p \| q) &amp;=&amp; - \int p(\bfx) \ln q(\bfx) \diff{\bfx} -&#10;    \left( - \int p(\bfx) \ln p(\bfx) \diff{\bfx} \right) \\&#10;    &amp;=&amp; - \int p(\bfx) \ln \left\{ \frac{q(\bfx)}{p(\bfx)}&#10;    \right\} \diff{\bfx}&#10;\end{eqnarray*}&#10;\end{document}&#10;"/>
  <p:tag name="FILENAME" val="TP_tmp"/>
  <p:tag name="FORMAT" val="png256"/>
  <p:tag name="RES" val="600"/>
  <p:tag name="BLEND" val="0"/>
  <p:tag name="TRANSPARENT" val="1"/>
  <p:tag name="TBUG" val="0"/>
  <p:tag name="ALLOWFS" val="0"/>
  <p:tag name="ORIGWIDTH" val="256"/>
  <p:tag name="PICTUREFILESIZE" val="12914"/>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simeq \frac{1}{N} \sum_{n=1}^N  &#10;      \left\{- \ln q(\bfx_n | \boldtheta) + \ln&#10;    p(\bfx_n) \right\}&#10;\]&#10;\end{document}&#10;"/>
  <p:tag name="FILENAME" val="TP_tmp"/>
  <p:tag name="FORMAT" val="png256"/>
  <p:tag name="RES" val="600"/>
  <p:tag name="BLEND" val="0"/>
  <p:tag name="TRANSPARENT" val="1"/>
  <p:tag name="TBUG" val="0"/>
  <p:tag name="ALLOWFS" val="0"/>
  <p:tag name="ORIGWIDTH" val="188"/>
  <p:tag name="PICTUREFILESIZE" val="7385"/>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geqslant 0&#10;\]&#10;\end{document}&#10;"/>
  <p:tag name="FILENAME" val="TP_tmp"/>
  <p:tag name="FORMAT" val="png256"/>
  <p:tag name="RES" val="600"/>
  <p:tag name="BLEND" val="0"/>
  <p:tag name="TRANSPARENT" val="1"/>
  <p:tag name="TBUG" val="0"/>
  <p:tag name="ALLOWFS" val="0"/>
  <p:tag name="ORIGWIDTH" val="55"/>
  <p:tag name="PICTUREFILESIZE" val="2461"/>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not\equiv  {\rm KL}(q \| p) &#10;\]&#10;\end{document}&#10;r"/>
  <p:tag name="FILENAME" val="TP_tmp"/>
  <p:tag name="FORMAT" val="png256"/>
  <p:tag name="RES" val="600"/>
  <p:tag name="BLEND" val="0"/>
  <p:tag name="TRANSPARENT" val="1"/>
  <p:tag name="TBUG" val="0"/>
  <p:tag name="ALLOWFS" val="0"/>
  <p:tag name="ORIGWIDTH" val="86"/>
  <p:tag name="PICTUREFILESIZE" val="32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t|\bfx)&#10;\]&#10;\end{document}&#10;"/>
  <p:tag name="FILENAME" val="TP_tmp"/>
  <p:tag name="FORMAT" val="png256"/>
  <p:tag name="RES" val="600"/>
  <p:tag name="BLEND" val="0"/>
  <p:tag name="TRANSPARENT" val="1"/>
  <p:tag name="TBUG" val="0"/>
  <p:tag name="ALLOWFS" val="0"/>
  <p:tag name="ORIGWIDTH" val="26"/>
  <p:tag name="PICTUREFILESIZE" val="1767"/>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mutual[\bfx, \bfy] &amp;\equiv&amp; {\rm KL}(p(\bfx, \bfy) \| p(\bfx) p(\bfy)) \\&#10;    &amp;=&amp; - \iint p(\bfx, \bfy) \ln \left(&#10;    \frac{p(\bfx) p(\bfy)}{p(\bfx, \bfy)} \right) \diff{\bfx}&#10;    \diff{\bfy}&#10;\end{eqnarray*}&#10;\end{document}&#10;"/>
  <p:tag name="FILENAME" val="TP_tmp"/>
  <p:tag name="FORMAT" val="png256"/>
  <p:tag name="RES" val="600"/>
  <p:tag name="BLEND" val="0"/>
  <p:tag name="TRANSPARENT" val="1"/>
  <p:tag name="TBUG" val="0"/>
  <p:tag name="ALLOWFS" val="0"/>
  <p:tag name="ORIGWIDTH" val="206"/>
  <p:tag name="PICTUREFILESIZE" val="1103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mutual[\bfx, \bfy] = \entrop[\bfx] - \entrop[\bfx| \bfy] =&#10;    \entrop[\bfy] - \entrop[\bfy|\bfx]&#10;\]&#10;\end{document}&#10;"/>
  <p:tag name="FILENAME" val="TP_tmp"/>
  <p:tag name="FORMAT" val="png256"/>
  <p:tag name="RES" val="600"/>
  <p:tag name="BLEND" val="0"/>
  <p:tag name="TRANSPARENT" val="1"/>
  <p:tag name="TBUG" val="0"/>
  <p:tag name="ALLOWFS" val="0"/>
  <p:tag name="ORIGWIDTH" val="170"/>
  <p:tag name="PICTUREFILESIZE" val="3407"/>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t|x, \vectx, \vectt) = \int p(t|x, \bfw) p(\bfw| \vectx, \vectt)&#10;  \diff{\bfw} &#10;\]&#10;\end{document}&#10;"/>
  <p:tag name="FILENAME" val="TP_tmp"/>
  <p:tag name="FORMAT" val="png256"/>
  <p:tag name="RES" val="600"/>
  <p:tag name="BLEND" val="0"/>
  <p:tag name="TRANSPARENT" val="1"/>
  <p:tag name="TBUG" val="0"/>
  <p:tag name="ALLOWFS" val="0"/>
  <p:tag name="ORIGWIDTH" val="159"/>
  <p:tag name="PICTUREFILESIZE" val="560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boldtheta)&#10;\]&#10;\end{document}&#10;"/>
  <p:tag name="FILENAME" val="TP_tmp"/>
  <p:tag name="FORMAT" val="png256"/>
  <p:tag name="RES" val="600"/>
  <p:tag name="BLEND" val="0"/>
  <p:tag name="TRANSPARENT" val="1"/>
  <p:tag name="TBUG" val="0"/>
  <p:tag name="ALLOWFS" val="0"/>
  <p:tag name="ORIGWIDTH" val="28"/>
  <p:tag name="PICTUREFILESIZE" val="182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theta&#10;\]&#10;\end{document}&#10;"/>
  <p:tag name="FILENAME" val="TP_tmp"/>
  <p:tag name="FORMAT" val="png256"/>
  <p:tag name="RES" val="600"/>
  <p:tag name="BLEND" val="0"/>
  <p:tag name="TRANSPARENT" val="1"/>
  <p:tag name="TBUG" val="0"/>
  <p:tag name="ALLOWFS" val="0"/>
  <p:tag name="ORIGWIDTH" val="6"/>
  <p:tag name="PICTUREFILESIZE" val="111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bfx_{1}, \ldots, \bfx_{N} \} &#10;\]&#10;\end{document}&#10;"/>
  <p:tag name="FILENAME" val="TP_tmp"/>
  <p:tag name="FORMAT" val="png256"/>
  <p:tag name="RES" val="600"/>
  <p:tag name="BLEND" val="0"/>
  <p:tag name="TRANSPARENT" val="1"/>
  <p:tag name="TBUG" val="0"/>
  <p:tag name="ALLOWFS" val="0"/>
  <p:tag name="ORIGWIDTH" val="56"/>
  <p:tag name="PICTUREFILESIZE" val="1909"/>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oldtheta)&#10;\]&#10;\end{document}&#10;"/>
  <p:tag name="FILENAME" val="TP_tmp"/>
  <p:tag name="FORMAT" val="png256"/>
  <p:tag name="RES" val="600"/>
  <p:tag name="BLEND" val="0"/>
  <p:tag name="TRANSPARENT" val="1"/>
  <p:tag name="TBUG" val="0"/>
  <p:tag name="ALLOWFS" val="0"/>
  <p:tag name="ORIGWIDTH" val="19"/>
  <p:tag name="PICTUREFILESIZE" val="1547"/>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theta^{\star}&#10;\]&#10;\end{document}&#10;"/>
  <p:tag name="FILENAME" val="TP_tmp"/>
  <p:tag name="FORMAT" val="png256"/>
  <p:tag name="RES" val="600"/>
  <p:tag name="BLEND" val="0"/>
  <p:tag name="TRANSPARENT" val="1"/>
  <p:tag name="TBUG" val="0"/>
  <p:tag name="ALLOWFS" val="0"/>
  <p:tag name="ORIGWIDTH" val="11"/>
  <p:tag name="PICTUREFILESIZE" val="120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1|\mu) = \mu&#10;\]&#10;\end{document}&#10;"/>
  <p:tag name="FILENAME" val="TP_tmp"/>
  <p:tag name="FORMAT" val="png256"/>
  <p:tag name="RES" val="600"/>
  <p:tag name="BLEND" val="0"/>
  <p:tag name="TRANSPARENT" val="1"/>
  <p:tag name="TBUG" val="0"/>
  <p:tag name="ALLOWFS" val="0"/>
  <p:tag name="ORIGWIDTH" val="65"/>
  <p:tag name="PICTUREFILESIZE" val="232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Bern}(x|\mu) &amp;=&amp; \mu^x (1 - \mu)^{1 - x} \\&#10;  \expect[x] &amp;=&amp; \mu \\&#10;  {\rm var}[x] &amp;=&amp; \mu (1 - \mu)&#10;\end{eqnarray*}&#10;\end{document}&#10;"/>
  <p:tag name="FILENAME" val="TP_tmp"/>
  <p:tag name="FORMAT" val="png256"/>
  <p:tag name="RES" val="600"/>
  <p:tag name="BLEND" val="0"/>
  <p:tag name="TRANSPARENT" val="1"/>
  <p:tag name="TBUG" val="0"/>
  <p:tag name="ALLOWFS" val="0"/>
  <p:tag name="ORIGWIDTH" val="127"/>
  <p:tag name="PICTUREFILESIZE" val="686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rm mistake}) &amp;=&amp; p(\bfx \in {\cal R}_1, {\cal C}_2)&#10;  + p(\bfx \in {\cal R}_2, {\cal C}_1) \\&#10;  &amp;=&amp; \int_{{\cal R}_1} p(\bfx, {\cal C}_2) \diff{\bfx} +&#10;  \int_{{\cal R}_2} p(\bfx, {\cal C}_1) \diff{\bfx}.&#10;\end{eqnarray*}&#10;\end{document}&#10;"/>
  <p:tag name="FILENAME" val="TP_tmp"/>
  <p:tag name="FORMAT" val="png256"/>
  <p:tag name="RES" val="600"/>
  <p:tag name="BLEND" val="0"/>
  <p:tag name="TRANSPARENT" val="1"/>
  <p:tag name="TBUG" val="0"/>
  <p:tag name="ALLOWFS" val="0"/>
  <p:tag name="ORIGWIDTH" val="218"/>
  <p:tag name="PICTUREFILESIZE" val="1007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mbox{$m$ heads}| N, \mu)&#10;\]&#10;\end{document}&#10;"/>
  <p:tag name="FILENAME" val="TP_tmp"/>
  <p:tag name="FORMAT" val="png256"/>
  <p:tag name="RES" val="600"/>
  <p:tag name="BLEND" val="0"/>
  <p:tag name="TRANSPARENT" val="1"/>
  <p:tag name="TBUG" val="0"/>
  <p:tag name="ALLOWFS" val="0"/>
  <p:tag name="ORIGWIDTH" val="72"/>
  <p:tag name="PICTUREFILESIZE" val="2999"/>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Bin}(m|N, \mu) = {N \choose m}&#10;    \mu^{m} (1 - \mu)^{N-m}&#10;\]&#10;\end{document}&#10;"/>
  <p:tag name="FILENAME" val="TP_tmp"/>
  <p:tag name="FORMAT" val="png256"/>
  <p:tag name="RES" val="600"/>
  <p:tag name="BLEND" val="0"/>
  <p:tag name="TRANSPARENT" val="1"/>
  <p:tag name="TBUG" val="0"/>
  <p:tag name="ALLOWFS" val="0"/>
  <p:tag name="ORIGWIDTH" val="156"/>
  <p:tag name="PICTUREFILESIZE" val="5899"/>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m] \equiv \sum_{m=0}^N m {\rm Bin}(m|N, \mu) = N \mu&#10;\]&#10;\end{document}&#10;"/>
  <p:tag name="FILENAME" val="TP_tmp"/>
  <p:tag name="FORMAT" val="png256"/>
  <p:tag name="RES" val="600"/>
  <p:tag name="BLEND" val="0"/>
  <p:tag name="TRANSPARENT" val="1"/>
  <p:tag name="TBUG" val="0"/>
  <p:tag name="ALLOWFS" val="0"/>
  <p:tag name="ORIGWIDTH" val="144"/>
  <p:tag name="PICTUREFILESIZE" val="5455"/>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var}[m] \equiv \sum_{m=0}^N \left(m - \expect [ m ] \right)^2&#10;  {\rm Bin}(m|N, \mu) = N \mu (1 - \mu)&#10;\]&#10;\end{document}&#10;"/>
  <p:tag name="FILENAME" val="TP_tmp"/>
  <p:tag name="FORMAT" val="png256"/>
  <p:tag name="RES" val="600"/>
  <p:tag name="BLEND" val="0"/>
  <p:tag name="TRANSPARENT" val="1"/>
  <p:tag name="TBUG" val="0"/>
  <p:tag name="ALLOWFS" val="0"/>
  <p:tag name="ORIGWIDTH" val="229"/>
  <p:tag name="PICTUREFILESIZE" val="776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Bin}(m|10, 0.25)&#10;\]&#10;\end{document}&#10;"/>
  <p:tag name="FILENAME" val="TP_tmp"/>
  <p:tag name="FORMAT" val="png256"/>
  <p:tag name="RES" val="600"/>
  <p:tag name="BLEND" val="0"/>
  <p:tag name="TRANSPARENT" val="1"/>
  <p:tag name="TBUG" val="0"/>
  <p:tag name="ALLOWFS" val="0"/>
  <p:tag name="ORIGWIDTH" val="67"/>
  <p:tag name="PICTUREFILESIZE" val="258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athcal{D} = \{ x_{1}, \ldots, x_{N} \}, &#10;\mbox{\sf ~$m$ heads ($1$), $N-m$ tails ($0$)}&#10;\]&#10;\end{document}&#10;"/>
  <p:tag name="FILENAME" val="TP_tmp"/>
  <p:tag name="FORMAT" val="png256"/>
  <p:tag name="RES" val="600"/>
  <p:tag name="BLEND" val="0"/>
  <p:tag name="TRANSPARENT" val="1"/>
  <p:tag name="TBUG" val="0"/>
  <p:tag name="ALLOWFS" val="0"/>
  <p:tag name="ORIGWIDTH" val="209"/>
  <p:tag name="PICTUREFILESIZE" val="5325"/>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D}| \mu) = \prod_{n=1}^N p(x_n|\mu) = \prod_{n=1}^N&#10;  \mu^{x_n} (1 - \mu)^{1 - {x_n}}&#10;\]&#10;\end{document}&#10;"/>
  <p:tag name="FILENAME" val="TP_tmp"/>
  <p:tag name="FORMAT" val="png256"/>
  <p:tag name="RES" val="600"/>
  <p:tag name="BLEND" val="0"/>
  <p:tag name="TRANSPARENT" val="1"/>
  <p:tag name="TBUG" val="0"/>
  <p:tag name="ALLOWFS" val="0"/>
  <p:tag name="ORIGWIDTH" val="189"/>
  <p:tag name="PICTUREFILESIZE" val="655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p({\cal D}| \mu) = \sum_{n=1}^N \ln p(x_n|\mu) = \sum_{n=1}^N&#10;  \left\{ x_n \ln \mu + (1 - x_n) \ln (1 - \mu) \right\}&#10;\]&#10;\end{document}&#10;"/>
  <p:tag name="FILENAME" val="TP_tmp"/>
  <p:tag name="FORMAT" val="png256"/>
  <p:tag name="RES" val="600"/>
  <p:tag name="BLEND" val="0"/>
  <p:tag name="TRANSPARENT" val="1"/>
  <p:tag name="TBUG" val="0"/>
  <p:tag name="ALLOWFS" val="0"/>
  <p:tag name="ORIGWIDTH" val="269"/>
  <p:tag name="PICTUREFILESIZE" val="812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u_{\rm ML} = \frac{1}{N} \sum_{n=1}^N x_n = \frac{m}{N}&#10;\]&#10;\end{document}&#10;"/>
  <p:tag name="FILENAME" val="TP_tmp"/>
  <p:tag name="FORMAT" val="png256"/>
  <p:tag name="RES" val="600"/>
  <p:tag name="BLEND" val="0"/>
  <p:tag name="TRANSPARENT" val="1"/>
  <p:tag name="TBUG" val="0"/>
  <p:tag name="ALLOWFS" val="0"/>
  <p:tag name="ORIGWIDTH" val="97"/>
  <p:tag name="PICTUREFILESIZE" val="431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rm Beta}(\mu|a,b) &amp;=&amp;&#10;    \frac{\Gamma(a+b)}{\Gamma(a) \Gamma(b)}&#10;    \mu^{a-1} (1 - \mu)^{b-1} \\&#10;  \expect[\mu] &amp;=&amp; \frac{a}{a+b} \\&#10;  {\rm var}[\mu] &amp;=&amp; \frac{ab}{(a+b)^2(a+b+1)}&#10;\end{eqnarray*}&#10;\end{document}&#10;"/>
  <p:tag name="FILENAME" val="TP_tmp"/>
  <p:tag name="FORMAT" val="png256"/>
  <p:tag name="RES" val="600"/>
  <p:tag name="BLEND" val="0"/>
  <p:tag name="TRANSPARENT" val="1"/>
  <p:tag name="TBUG" val="0"/>
  <p:tag name="ALLOWFS" val="0"/>
  <p:tag name="ORIGWIDTH" val="184"/>
  <p:tag name="PICTUREFILESIZE" val="1267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rdermatrix{%&#10;&amp;\mbox{cancer}&amp;\mbox{normal}\cr%&#10;\mbox{cancer}&amp;0&amp;1000\cr \mbox{normal}&amp;1&amp;0\cr%&#10;}%&#10;\]&#10;\end{document}&#10;"/>
  <p:tag name="FILENAME" val="TP_tmp"/>
  <p:tag name="FORMAT" val="png256"/>
  <p:tag name="RES" val="600"/>
  <p:tag name="BLEND" val="0"/>
  <p:tag name="TRANSPARENT" val="1"/>
  <p:tag name="TBUG" val="0"/>
  <p:tag name="ALLOWFS" val="0"/>
  <p:tag name="ORIGWIDTH" val="119"/>
  <p:tag name="PICTUREFILESIZE" val="5528"/>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u \in [0,1]&#10;\]&#10;\end{document}&#10;"/>
  <p:tag name="FILENAME" val="TP_tmp"/>
  <p:tag name="FORMAT" val="png256"/>
  <p:tag name="RES" val="600"/>
  <p:tag name="BLEND" val="0"/>
  <p:tag name="TRANSPARENT" val="1"/>
  <p:tag name="TBUG" val="0"/>
  <p:tag name="ALLOWFS" val="0"/>
  <p:tag name="ORIGWIDTH" val="38"/>
  <p:tag name="PICTUREFILESIZE" val="16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p(\mu|a_{0},b_{0},\mathcal{D}) &amp; \propto &amp; &#10;p(\mathcal{D}|\mu) p(\mu|a_{0},b_{0}) \\&#10;&amp; = &amp; \left( \prod_{n=1}^{N}   \mu^{x_n} (1 - \mu)^{1 - {x_n}}\right)&#10;{\rm Beta}(\mu|a_{0},b_{0}) \\&#10;&amp; \propto &amp; \mu^{m + a_{0} -1} (1 - \mu)^{(N-m) + b_{0} - 1} \\&#10;&amp; \propto &amp; {\rm Beta}(\mu|a_{N},b_{N})&#10;\end{eqnarray*}&#10;\end{document}&#10;"/>
  <p:tag name="FILENAME" val="TP_tmp"/>
  <p:tag name="FORMAT" val="png256"/>
  <p:tag name="RES" val="600"/>
  <p:tag name="BLEND" val="0"/>
  <p:tag name="TRANSPARENT" val="1"/>
  <p:tag name="TBUG" val="0"/>
  <p:tag name="ALLOWFS" val="0"/>
  <p:tag name="ORIGWIDTH" val="246"/>
  <p:tag name="PICTUREFILESIZE" val="18054"/>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_{N} = a_{0} + m \qquad b_{N} = b_{0} + (N-m)&#10;\]&#10;\end{document}&#10;"/>
  <p:tag name="FILENAME" val="TP_tmp"/>
  <p:tag name="FORMAT" val="png256"/>
  <p:tag name="RES" val="600"/>
  <p:tag name="BLEND" val="0"/>
  <p:tag name="TRANSPARENT" val="1"/>
  <p:tag name="TBUG" val="0"/>
  <p:tag name="ALLOWFS" val="0"/>
  <p:tag name="ORIGWIDTH" val="160"/>
  <p:tag name="PICTUREFILESIZE" val="3639"/>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k:\mu_k \geqslant 0 \quad \mbox{\sf and} \quad &#10;\sum_{k=1}^{K} \mu_k = 1&#10;\]&#10;\end{document}&#10;"/>
  <p:tag name="FILENAME" val="TP_tmp"/>
  <p:tag name="FORMAT" val="png256"/>
  <p:tag name="RES" val="600"/>
  <p:tag name="BLEND" val="0"/>
  <p:tag name="TRANSPARENT" val="1"/>
  <p:tag name="TBUG" val="0"/>
  <p:tag name="ALLOWFS" val="0"/>
  <p:tag name="ORIGWIDTH" val="131"/>
  <p:tag name="PICTUREFILESIZE" val="4665"/>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boldmu) = \prod_{k=1}^K \mu_k^{x_k}&#10;\]&#10;\end{document}&#10;"/>
  <p:tag name="FILENAME" val="TP_tmp"/>
  <p:tag name="FORMAT" val="png256"/>
  <p:tag name="RES" val="600"/>
  <p:tag name="BLEND" val="0"/>
  <p:tag name="TRANSPARENT" val="1"/>
  <p:tag name="TBUG" val="0"/>
  <p:tag name="ALLOWFS" val="0"/>
  <p:tag name="ORIGWIDTH" val="74"/>
  <p:tag name="PICTUREFILESIZE" val="3790"/>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sum_{\bfx} p(\bfx|\boldmu) = \sum_{k=1}^K \mu_k = 1&#10;\]&#10;\end{document}&#10;"/>
  <p:tag name="FILENAME" val="TP_tmp"/>
  <p:tag name="FORMAT" val="png256"/>
  <p:tag name="RES" val="600"/>
  <p:tag name="BLEND" val="0"/>
  <p:tag name="TRANSPARENT" val="1"/>
  <p:tag name="TBUG" val="0"/>
  <p:tag name="ALLOWFS" val="0"/>
  <p:tag name="ORIGWIDTH" val="103"/>
  <p:tag name="PICTUREFILESIZE" val="4504"/>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bfx|\boldmu] = \sum_\bfx p(\bfx|\boldmu) \bfx = (\mu_1,&#10;    \ldots, \mu_K)^\T = \boldmu&#10;\]&#10;\end{document}&#10;"/>
  <p:tag name="FILENAME" val="TP_tmp"/>
  <p:tag name="FORMAT" val="png256"/>
  <p:tag name="RES" val="600"/>
  <p:tag name="BLEND" val="0"/>
  <p:tag name="TRANSPARENT" val="1"/>
  <p:tag name="TBUG" val="0"/>
  <p:tag name="ALLOWFS" val="0"/>
  <p:tag name="ORIGWIDTH" val="187"/>
  <p:tag name="PICTUREFILESIZE" val="5503"/>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fx = (0, 0, 1, 0, 0, 0)^\T&#10;\]&#10;\end{document}&#10;"/>
  <p:tag name="FILENAME" val="TP_tmp"/>
  <p:tag name="FORMAT" val="png256"/>
  <p:tag name="RES" val="600"/>
  <p:tag name="BLEND" val="0"/>
  <p:tag name="TRANSPARENT" val="1"/>
  <p:tag name="TBUG" val="0"/>
  <p:tag name="ALLOWFS" val="0"/>
  <p:tag name="ORIGWIDTH" val="85"/>
  <p:tag name="PICTUREFILESIZE" val="2341"/>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D}|\boldmu) = \prod_{n=1}^N \prod_{k=1}^K \mu_k^{x_{nk}} =&#10;\prod_{k=1}^K \mu_k^{ \left( \sum_n x_{nk} \right)} = \prod_{k=1}^K&#10;\mu_k^{m_k}&#10;\]&#10;\end{document}&#10;"/>
  <p:tag name="FILENAME" val="TP_tmp"/>
  <p:tag name="FORMAT" val="png256"/>
  <p:tag name="RES" val="600"/>
  <p:tag name="BLEND" val="0"/>
  <p:tag name="TRANSPARENT" val="1"/>
  <p:tag name="TBUG" val="0"/>
  <p:tag name="ALLOWFS" val="0"/>
  <p:tag name="ORIGWIDTH" val="215"/>
  <p:tag name="PICTUREFILESIZE" val="822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sum_{k=1}^K m_k \ln \mu_k + \lambda \left( \sum_{k=1}^K \mu_k - 1&#10;\right)&#10;\]&#10;\end{document}&#10;"/>
  <p:tag name="FILENAME" val="TP_tmp"/>
  <p:tag name="FORMAT" val="png256"/>
  <p:tag name="RES" val="600"/>
  <p:tag name="BLEND" val="0"/>
  <p:tag name="TRANSPARENT" val="1"/>
  <p:tag name="TBUG" val="0"/>
  <p:tag name="ALLOWFS" val="0"/>
  <p:tag name="ORIGWIDTH" val="130"/>
  <p:tag name="PICTUREFILESIZE" val="546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sum_k \sum_j \int_{{\cal R}_j} L_{kj}&#10;    p(\bfx, {\cal C}_k) \diff{\bfx}&#10;\]&#10;\end{document}&#10;"/>
  <p:tag name="FILENAME" val="TP_tmp"/>
  <p:tag name="FORMAT" val="png256"/>
  <p:tag name="RES" val="600"/>
  <p:tag name="BLEND" val="0"/>
  <p:tag name="TRANSPARENT" val="1"/>
  <p:tag name="TBUG" val="0"/>
  <p:tag name="ALLOWFS" val="0"/>
  <p:tag name="ORIGWIDTH" val="145"/>
  <p:tag name="PICTUREFILESIZE" val="5976"/>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mu_k = - m_k/\lambda \qquad \mu^{\rm ML}_k = \frac{m_k}{N}&#10;\]&#10;\end{document}&#10;"/>
  <p:tag name="FILENAME" val="TP_tmp"/>
  <p:tag name="FORMAT" val="png256"/>
  <p:tag name="RES" val="600"/>
  <p:tag name="BLEND" val="0"/>
  <p:tag name="TRANSPARENT" val="1"/>
  <p:tag name="TBUG" val="0"/>
  <p:tag name="ALLOWFS" val="0"/>
  <p:tag name="ORIGWIDTH" val="124"/>
  <p:tag name="PICTUREFILESIZE" val="3927"/>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athcal{D} = \{ \bfx_{1}, \ldots, \bfx_{N} \}&#10;\]&#10;\end{document}&#10;"/>
  <p:tag name="FILENAME" val="TP_tmp"/>
  <p:tag name="FORMAT" val="png256"/>
  <p:tag name="RES" val="600"/>
  <p:tag name="BLEND" val="0"/>
  <p:tag name="TRANSPARENT" val="1"/>
  <p:tag name="TBUG" val="0"/>
  <p:tag name="ALLOWFS" val="0"/>
  <p:tag name="ORIGWIDTH" val="77"/>
  <p:tag name="PICTUREFILESIZE" val="2336"/>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sum_{k} \mu_k = 1$&#10;\end{document}&#10;"/>
  <p:tag name="FILENAME" val="TP_tmp"/>
  <p:tag name="FORMAT" val="png256"/>
  <p:tag name="RES" val="600"/>
  <p:tag name="BLEND" val="0"/>
  <p:tag name="TRANSPARENT" val="1"/>
  <p:tag name="TBUG" val="0"/>
  <p:tag name="ALLOWFS" val="0"/>
  <p:tag name="ORIGWIDTH" val="46"/>
  <p:tag name="PICTUREFILESIZE" val="1942"/>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Mult}(m_1, m_2, \ldots, m_K|\boldmu, N) &amp;=&amp;&#10;    {N \choose m_1 m_2 \ldots m_K} \prod_{k=1}^K \mu_k^{m_k} \\&#10;    \expect[m_k] &amp;=&amp; N \mu_k \\&#10;    {\rm var}[m_k] &amp;=&amp; N \mu_k (1 - \mu_k)  \\&#10;    {\rm cov}[m_j m_k] &amp;=&amp; - N \mu_j \mu_k&#10;\end{eqnarray*}&#10;\end{document}"/>
  <p:tag name="FILENAME" val="TP_tmp"/>
  <p:tag name="FORMAT" val="png256"/>
  <p:tag name="RES" val="600"/>
  <p:tag name="BLEND" val="0"/>
  <p:tag name="TRANSPARENT" val="1"/>
  <p:tag name="TBUG" val="0"/>
  <p:tag name="ALLOWFS" val="0"/>
  <p:tag name="ORIGWIDTH" val="257"/>
  <p:tag name="PICTUREFILESIZE" val="1736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Dir}(\boldmu|\boldalpha) = \frac{\Gamma(\alpha_0)}&#10;    {\Gamma(\alpha_1) \cdots \Gamma(\alpha_K)} \prod_{k=1}^K&#10;    \mu_k^{\alpha_k - 1}&#10;\]&#10;\end{document}&#10;"/>
  <p:tag name="FILENAME" val="TP_tmp"/>
  <p:tag name="FORMAT" val="png256"/>
  <p:tag name="RES" val="600"/>
  <p:tag name="BLEND" val="0"/>
  <p:tag name="TRANSPARENT" val="1"/>
  <p:tag name="TBUG" val="0"/>
  <p:tag name="ALLOWFS" val="0"/>
  <p:tag name="ORIGWIDTH" val="167"/>
  <p:tag name="PICTUREFILESIZE" val="6734"/>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0 = \sum_{k=1}^K \alpha_k&#10;\]&#10;\end{document}&#10;"/>
  <p:tag name="FILENAME" val="TP_tmp"/>
  <p:tag name="FORMAT" val="png256"/>
  <p:tag name="RES" val="600"/>
  <p:tag name="BLEND" val="0"/>
  <p:tag name="TRANSPARENT" val="1"/>
  <p:tag name="TBUG" val="0"/>
  <p:tag name="ALLOWFS" val="0"/>
  <p:tag name="ORIGWIDTH" val="51"/>
  <p:tag name="PICTUREFILESIZE" val="284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1}&#10;\]&#10;\end{document}&#10;"/>
  <p:tag name="FILENAME" val="TP_tmp"/>
  <p:tag name="FORMAT" val="png256"/>
  <p:tag name="RES" val="600"/>
  <p:tag name="BLEND" val="0"/>
  <p:tag name="TRANSPARENT" val="1"/>
  <p:tag name="TBUG" val="0"/>
  <p:tag name="ALLOWFS" val="0"/>
  <p:tag name="ORIGWIDTH" val="45"/>
  <p:tag name="PICTUREFILESIZE" val="171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0}&#10;\]&#10;\end{document}&#10;"/>
  <p:tag name="FILENAME" val="TP_tmp"/>
  <p:tag name="FORMAT" val="png256"/>
  <p:tag name="RES" val="600"/>
  <p:tag name="BLEND" val="0"/>
  <p:tag name="TRANSPARENT" val="1"/>
  <p:tag name="TBUG" val="0"/>
  <p:tag name="ALLOWFS" val="0"/>
  <p:tag name="ORIGWIDTH" val="39"/>
  <p:tag name="PICTUREFILESIZE" val="1731"/>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1}&#10;\]&#10;\end{document}&#10;"/>
  <p:tag name="FILENAME" val="TP_tmp"/>
  <p:tag name="FORMAT" val="png256"/>
  <p:tag name="RES" val="600"/>
  <p:tag name="BLEND" val="0"/>
  <p:tag name="TRANSPARENT" val="1"/>
  <p:tag name="TBUG" val="0"/>
  <p:tag name="ALLOWFS" val="0"/>
  <p:tag name="ORIGWIDTH" val="39"/>
  <p:tag name="PICTUREFILESIZE" val="1679"/>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cal N}(x|\mu, \sigma^2) = \frac{1}{ \left( 2 \pi \sigma^2&#10;    \right)^{1/2} }&#10;    \exp \left\{ - \frac{1}{2 \sigma^2} (x - \mu)^2 \right\}&#10;\]&#10;\end{document}&#10;"/>
  <p:tag name="FILENAME" val="TP_tmp"/>
  <p:tag name="FORMAT" val="png256"/>
  <p:tag name="RES" val="600"/>
  <p:tag name="BLEND" val="0"/>
  <p:tag name="TRANSPARENT" val="1"/>
  <p:tag name="TBUG" val="0"/>
  <p:tag name="ALLOWFS" val="0"/>
  <p:tag name="ORIGWIDTH" val="200"/>
  <p:tag name="PICTUREFILESIZE" val="719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L] = \sum_k L_{kj}&#10;    p({\cal C}_k| \bfx)&#10;\]&#10;\end{document}&#10;"/>
  <p:tag name="FILENAME" val="TP_tmp"/>
  <p:tag name="FORMAT" val="png256"/>
  <p:tag name="RES" val="600"/>
  <p:tag name="BLEND" val="0"/>
  <p:tag name="TRANSPARENT" val="1"/>
  <p:tag name="TBUG" val="0"/>
  <p:tag name="ALLOWFS" val="0"/>
  <p:tag name="ORIGWIDTH" val="95"/>
  <p:tag name="PICTUREFILESIZE" val="390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cal N}(\bfx|\boldmu, \boldSigma) = \frac{1}{(2\pi)^{D/2}}&#10;    \frac{1}{|\boldSigma|^{1/2}} \exp \left\{ -&#10;    \frac{1}{2} (\bfx - \boldmu)^\T \boldSigma^{-1} (\bfx -&#10;    \boldmu) \right\}&#10;\]&#10;\end{document}&#10;"/>
  <p:tag name="FILENAME" val="TP_tmp"/>
  <p:tag name="FORMAT" val="png256"/>
  <p:tag name="RES" val="600"/>
  <p:tag name="BLEND" val="0"/>
  <p:tag name="TRANSPARENT" val="1"/>
  <p:tag name="TBUG" val="0"/>
  <p:tag name="ALLOWFS" val="0"/>
  <p:tag name="ORIGWIDTH" val="264"/>
  <p:tag name="PICTUREFILESIZE" val="8589"/>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Delta^2 = (\bfx - \boldmu)^\T \boldSigma^{-1} (\bfx -&#10;    \boldmu)&#10;\]&#10;\end{document}&#10;"/>
  <p:tag name="FILENAME" val="TP_tmp"/>
  <p:tag name="FORMAT" val="png256"/>
  <p:tag name="RES" val="600"/>
  <p:tag name="BLEND" val="0"/>
  <p:tag name="TRANSPARENT" val="1"/>
  <p:tag name="TBUG" val="0"/>
  <p:tag name="ALLOWFS" val="0"/>
  <p:tag name="ORIGWIDTH" val="117"/>
  <p:tag name="PICTUREFILESIZE" val="2932"/>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1} = \sum_{i=1}^D \frac{1}{\lambda_i} \bfu_i \bfu_i^\T&#10;\]&#10;\end{document}&#10;"/>
  <p:tag name="FILENAME" val="TP_tmp"/>
  <p:tag name="FORMAT" val="png256"/>
  <p:tag name="RES" val="600"/>
  <p:tag name="BLEND" val="0"/>
  <p:tag name="TRANSPARENT" val="1"/>
  <p:tag name="TBUG" val="0"/>
  <p:tag name="ALLOWFS" val="0"/>
  <p:tag name="ORIGWIDTH" val="81"/>
  <p:tag name="PICTUREFILESIZE" val="3477"/>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Delta^2 = \sum_{i=1}^D \frac{y_i^2}{\lambda_i}&#10;\]&#10;\end{document}&#10;"/>
  <p:tag name="FILENAME" val="TP_tmp"/>
  <p:tag name="FORMAT" val="png256"/>
  <p:tag name="RES" val="600"/>
  <p:tag name="BLEND" val="0"/>
  <p:tag name="TRANSPARENT" val="1"/>
  <p:tag name="TBUG" val="0"/>
  <p:tag name="ALLOWFS" val="0"/>
  <p:tag name="ORIGWIDTH" val="53"/>
  <p:tag name="PICTUREFILESIZE" val="3093"/>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y_i = \bfu_i^\T (\bfx - \boldmu)&#10;\]&#10;\end{document}&#10;"/>
  <p:tag name="FILENAME" val="TP_tmp"/>
  <p:tag name="FORMAT" val="png256"/>
  <p:tag name="RES" val="600"/>
  <p:tag name="BLEND" val="0"/>
  <p:tag name="TRANSPARENT" val="1"/>
  <p:tag name="TBUG" val="0"/>
  <p:tag name="ALLOWFS" val="0"/>
  <p:tag name="ORIGWIDTH" val="67"/>
  <p:tag name="PICTUREFILESIZE" val="2436"/>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bfx \bfx^\T] = \boldmu \boldmu^\T + \boldSigma&#10;\]&#10;\end{document}&#10;"/>
  <p:tag name="FILENAME" val="TP_tmp"/>
  <p:tag name="FORMAT" val="png256"/>
  <p:tag name="RES" val="600"/>
  <p:tag name="BLEND" val="0"/>
  <p:tag name="TRANSPARENT" val="1"/>
  <p:tag name="TBUG" val="0"/>
  <p:tag name="ALLOWFS" val="0"/>
  <p:tag name="ORIGWIDTH" val="85"/>
  <p:tag name="PICTUREFILESIZE" val="2590"/>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cov}[\bfx] = \expect \left[(\bfx - \expect[\bfx])&#10;    (\bfx - \expect[\bfx])^\T&#10;    \right] = \boldSigma&#10;\]&#10;\end{document}&#10;"/>
  <p:tag name="FILENAME" val="TP_tmp"/>
  <p:tag name="FORMAT" val="png256"/>
  <p:tag name="RES" val="600"/>
  <p:tag name="BLEND" val="0"/>
  <p:tag name="TRANSPARENT" val="1"/>
  <p:tag name="TBUG" val="0"/>
  <p:tag name="ALLOWFS" val="0"/>
  <p:tag name="ORIGWIDTH" val="173"/>
  <p:tag name="PICTUREFILESIZE" val="4386"/>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mathcal{N}( \bfx | \boldmu, \boldSigma )&#10;\]&#10;\end{document}&#10;"/>
  <p:tag name="FILENAME" val="TP_tmp"/>
  <p:tag name="FORMAT" val="png256"/>
  <p:tag name="RES" val="600"/>
  <p:tag name="BLEND" val="0"/>
  <p:tag name="TRANSPARENT" val="1"/>
  <p:tag name="TBUG" val="0"/>
  <p:tag name="ALLOWFS" val="0"/>
  <p:tag name="ORIGWIDTH" val="78"/>
  <p:tag name="PICTUREFILESIZE" val="3012"/>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 =  \begin{pmatrix}&#10;  \boldSigma_{aa} &amp; \boldSigma_{ab} \\&#10;  \boldSigma_{ba} &amp; \boldSigma_{bb}&#10;\end{pmatrix}&#10;\]&#10;\end{document}&#10;"/>
  <p:tag name="FILENAME" val="TP_tmp"/>
  <p:tag name="FORMAT" val="png256"/>
  <p:tag name="RES" val="600"/>
  <p:tag name="BLEND" val="0"/>
  <p:tag name="TRANSPARENT" val="1"/>
  <p:tag name="TBUG" val="0"/>
  <p:tag name="ALLOWFS" val="0"/>
  <p:tag name="ORIGWIDTH" val="78"/>
  <p:tag name="PICTUREFILESIZE" val="3805"/>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mu = \begin{pmatrix}&#10;  \boldmu_a \\&#10;  \boldmu_b \\&#10;\end{pmatrix}&#10;\]&#10;\end{document}&#10;"/>
  <p:tag name="FILENAME" val="TP_tmp"/>
  <p:tag name="FORMAT" val="png256"/>
  <p:tag name="RES" val="600"/>
  <p:tag name="BLEND" val="0"/>
  <p:tag name="TRANSPARENT" val="1"/>
  <p:tag name="TBUG" val="0"/>
  <p:tag name="ALLOWFS" val="0"/>
  <p:tag name="ORIGWIDTH" val="46"/>
  <p:tag name="PICTUREFILESIZE" val="265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al R}_{j}&#10;\]&#10;\end{document}&#10;"/>
  <p:tag name="FILENAME" val="TP_tmp"/>
  <p:tag name="FORMAT" val="png256"/>
  <p:tag name="RES" val="600"/>
  <p:tag name="BLEND" val="0"/>
  <p:tag name="TRANSPARENT" val="1"/>
  <p:tag name="TBUG" val="0"/>
  <p:tag name="ALLOWFS" val="0"/>
  <p:tag name="ORIGWIDTH" val="12"/>
  <p:tag name="PICTUREFILESIZE" val="1303"/>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fx = \begin{pmatrix}&#10;  \bfx_a \\&#10;  \bfx_b \\&#10;\end{pmatrix}&#10;\]&#10;\end{document}&#10;"/>
  <p:tag name="FILENAME" val="TP_tmp"/>
  <p:tag name="FORMAT" val="png256"/>
  <p:tag name="RES" val="600"/>
  <p:tag name="BLEND" val="0"/>
  <p:tag name="TRANSPARENT" val="1"/>
  <p:tag name="TBUG" val="0"/>
  <p:tag name="ALLOWFS" val="0"/>
  <p:tag name="ORIGWIDTH" val="44"/>
  <p:tag name="PICTUREFILESIZE" val="2547"/>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Lambda \equiv \boldSigma^{-1}&#10;\]&#10;\end{document}&#10;"/>
  <p:tag name="FILENAME" val="TP_tmp"/>
  <p:tag name="FORMAT" val="png256"/>
  <p:tag name="RES" val="600"/>
  <p:tag name="BLEND" val="0"/>
  <p:tag name="TRANSPARENT" val="1"/>
  <p:tag name="TBUG" val="0"/>
  <p:tag name="ALLOWFS" val="0"/>
  <p:tag name="ORIGWIDTH" val="40"/>
  <p:tag name="PICTUREFILESIZE" val="1516"/>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boldLambda = \begin{pmatrix}&#10;  \boldLambda_{aa} &amp; \boldLambda_{ab} \\&#10;  \boldLambda_{ba} &amp; \boldLambda_{bb}&#10;\end{pmatrix}&#10;\]&#10;\end{document}&#10;"/>
  <p:tag name="FILENAME" val="TP_tmp"/>
  <p:tag name="FORMAT" val="png256"/>
  <p:tag name="RES" val="600"/>
  <p:tag name="BLEND" val="0"/>
  <p:tag name="TRANSPARENT" val="1"/>
  <p:tag name="TBUG" val="0"/>
  <p:tag name="ALLOWFS" val="0"/>
  <p:tag name="ORIGWIDTH" val="78"/>
  <p:tag name="PICTUREFILESIZE" val="3632"/>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bfx_{a} | \bfx_{b} ) = \mathcal{N}( \bfx_{a} | \boldmu_{a|b}, \boldSigma_{a|b} )&#10;\]&#10;\end{document}&#10;"/>
  <p:tag name="FILENAME" val="TP_tmp"/>
  <p:tag name="FORMAT" val="png256"/>
  <p:tag name="RES" val="600"/>
  <p:tag name="BLEND" val="0"/>
  <p:tag name="TRANSPARENT" val="1"/>
  <p:tag name="TBUG" val="0"/>
  <p:tag name="ALLOWFS" val="0"/>
  <p:tag name="ORIGWIDTH" val="122"/>
  <p:tag name="PICTUREFILESIZE" val="41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boldSigma_{a|b}  &amp;=&amp; \boldLambda_{aa}^{-1} &#10;  = \boldSigma_{aa} -  \boldSigma_{ab}&#10;  \boldSigma_{bb}^{-1} \boldSigma_{ba} \\&#10;  \boldmu_{a|b}  &amp;=&amp; \boldSigma_{a|b} \left\{ \boldLambda_{aa} \boldmu_a - \boldLambda_{ab}&#10;    (\bfx_b - \boldmu_b) \right\} \\&#10;    &amp;=&amp; \boldmu_a - \boldLambda_{aa}^{-1} \boldLambda_{ab}&#10;    (\bfx_b - \boldmu_b)  \\&#10;&amp;=&amp; \boldmu_a + \boldSigma_{ab}&#10;  \boldSigma_{bb}^{-1} (\bfx_b - \boldmu_b) &#10;\end{eqnarray*}&#10;\end{document}&#10;"/>
  <p:tag name="FILENAME" val="TP_tmp"/>
  <p:tag name="FORMAT" val="png256"/>
  <p:tag name="RES" val="600"/>
  <p:tag name="BLEND" val="0"/>
  <p:tag name="TRANSPARENT" val="1"/>
  <p:tag name="TBUG" val="0"/>
  <p:tag name="ALLOWFS" val="0"/>
  <p:tag name="ORIGWIDTH" val="176"/>
  <p:tag name="PICTUREFILESIZE" val="13400"/>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p(\bfx_a) &amp; = &amp; \int p(\bfx_a, \bfx_b) \diff{\bfx_b} \\&#10;&amp; = &amp; {\cal N}(\bfx_a|\boldmu_a, \boldSigma_{aa})&#10;\end{eqnarray*}&#10;\end{document}&#10;"/>
  <p:tag name="FILENAME" val="TP_tmp"/>
  <p:tag name="FORMAT" val="png256"/>
  <p:tag name="RES" val="600"/>
  <p:tag name="BLEND" val="0"/>
  <p:tag name="TRANSPARENT" val="1"/>
  <p:tag name="TBUG" val="0"/>
  <p:tag name="ALLOWFS" val="0"/>
  <p:tag name="ORIGWIDTH" val="119"/>
  <p:tag name="PICTUREFILESIZE" val="6152"/>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x) &amp;=&amp; {\cal N} \left(\bfx | \boldmu, \boldLambda^{-1} \right)&#10;  \\&#10;  p(\bfy|\bfx) &amp;=&amp; {\cal N} \left(\bfy | \bfA \bfx + \bfb,&#10;  \bfL^{-1} \right) &#10;\end{eqnarray*}&#10;\end{document}&#10;"/>
  <p:tag name="FILENAME" val="TP_tmp"/>
  <p:tag name="FORMAT" val="png256"/>
  <p:tag name="RES" val="600"/>
  <p:tag name="BLEND" val="0"/>
  <p:tag name="TRANSPARENT" val="1"/>
  <p:tag name="TBUG" val="0"/>
  <p:tag name="ALLOWFS" val="0"/>
  <p:tag name="ORIGWIDTH" val="140"/>
  <p:tag name="PICTUREFILESIZE" val="712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y) &amp;=&amp; {\cal N}(\bfy | \bfA \boldmu + \bfb,&#10;  \bfL^{-1} + \bfA \boldLambda^{-1} \bfA^\T) \\&#10;  p(\bfx|\bfy) &amp;=&amp; {\cal N}(\bfx | \boldSigma \{&#10;  \bfA^\T \bfL (\bfy - \bfb) +&#10;  \boldLambda \boldmu \}, \boldSigma)&#10;\end{eqnarray*}&#10;\end{document}&#10;"/>
  <p:tag name="FILENAME" val="TP_tmp"/>
  <p:tag name="FORMAT" val="png256"/>
  <p:tag name="RES" val="600"/>
  <p:tag name="BLEND" val="0"/>
  <p:tag name="TRANSPARENT" val="1"/>
  <p:tag name="TBUG" val="0"/>
  <p:tag name="ALLOWFS" val="0"/>
  <p:tag name="ORIGWIDTH" val="194"/>
  <p:tag name="PICTUREFILESIZE" val="10102"/>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 = (\boldLambda + \bfA^\T \bfL \bfA)^{-1}&#10;\]&#10;\end{document}&#10;"/>
  <p:tag name="FILENAME" val="TP_tmp"/>
  <p:tag name="FORMAT" val="png256"/>
  <p:tag name="RES" val="600"/>
  <p:tag name="BLEND" val="0"/>
  <p:tag name="TRANSPARENT" val="1"/>
  <p:tag name="TBUG" val="0"/>
  <p:tag name="ALLOWFS" val="0"/>
  <p:tag name="ORIGWIDTH" val="90"/>
  <p:tag name="PICTUREFILESIZE" val="268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boldmu_{\rm ML}^{(N)} &amp;=&amp; \frac{1}{N} \sum_{n=1}^{N} \bfx_n \\&#10;  &amp;=&amp; \frac{1}{N} \bfx_{N} + \frac{1}{N} \sum_{n=1}^{N-1} \bfx_n \\&#10;  &amp;=&amp; \frac{1}{N} \bfx_{N} + \frac{N-1}{N} \boldmu_{\rm ML}^{(N-1)} \\&#10;  &amp;=&amp; \boldmu_{\rm ML}^{(N-1)} + \frac{1}{N} (\bfx_{N} - \boldmu_{\rm&#10;  ML}^{(N-1)})&#10;\end{eqnarray*}&#10;\end{document}&#10;"/>
  <p:tag name="FILENAME" val="TP_tmp"/>
  <p:tag name="FORMAT" val="png256"/>
  <p:tag name="RES" val="600"/>
  <p:tag name="BLEND" val="0"/>
  <p:tag name="TRANSPARENT" val="1"/>
  <p:tag name="TBUG" val="0"/>
  <p:tag name="ALLOWFS" val="0"/>
  <p:tag name="ORIGWIDTH" val="167"/>
  <p:tag name="PICTUREFILESIZE" val="1567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theta) \equiv \expect[z|\theta] = \int z p(z|\theta) \diff{z}&#10;\]&#10;\end{document}&#10;"/>
  <p:tag name="FILENAME" val="TP_tmp"/>
  <p:tag name="FORMAT" val="png256"/>
  <p:tag name="RES" val="600"/>
  <p:tag name="BLEND" val="0"/>
  <p:tag name="TRANSPARENT" val="1"/>
  <p:tag name="TBUG" val="0"/>
  <p:tag name="ALLOWFS" val="0"/>
  <p:tag name="ORIGWIDTH" val="125"/>
  <p:tag name="PICTUREFILESIZE" val="4842"/>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heta^{(N)} = \theta^{(N-1)} - a_{N-1} z(\theta^{(N-1)}) .&#10;\]&#10;\end{document}&#10;"/>
  <p:tag name="FILENAME" val="TP_tmp"/>
  <p:tag name="FORMAT" val="png256"/>
  <p:tag name="RES" val="600"/>
  <p:tag name="BLEND" val="0"/>
  <p:tag name="TRANSPARENT" val="1"/>
  <p:tag name="TBUG" val="0"/>
  <p:tag name="ALLOWFS" val="0"/>
  <p:tag name="ORIGWIDTH" val="141"/>
  <p:tag name="PICTUREFILESIZE" val="3606"/>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im_{N \rightarrow \infty} a_N = 0 \hspace*{1cm}&#10;\sum_{N=1}^\infty a_N = \infty \hspace*{1cm}&#10;\sum_{N=1}^\infty a_N^2 &lt; \infty&#10;\]&#10;\end{document}&#10;"/>
  <p:tag name="FILENAME" val="TP_tmp"/>
  <p:tag name="FORMAT" val="png256"/>
  <p:tag name="RES" val="600"/>
  <p:tag name="BLEND" val="0"/>
  <p:tag name="TRANSPARENT" val="1"/>
  <p:tag name="TBUG" val="0"/>
  <p:tag name="ALLOWFS" val="0"/>
  <p:tag name="ORIGWIDTH" val="225"/>
  <p:tag name="PICTUREFILESIZE" val="5991"/>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x|\mu, a, b) &amp;=&amp; \int_0^\infty {\cal N}(x|\mu, \tau^{-1}) {\rm&#10;    Gam}(\tau|a,b) \diff{\tau} \\&#10;    &amp;=&amp; \int_0^\infty {\cal N}&#10;    \left (x|\mu, (\eta \lambda)^{-1} \right) {\rm&#10;    Gam}(\eta|\nu/2, \nu/2) \diff{\eta} \\&#10;    &amp; = &amp; \frac{\Gamma(\nu/2 + 1/2)}&#10;    {\Gamma(\nu/2)} \left(&#10;    \frac{\lambda}{\pi \nu} \right)^{1/2} \left[ 1 +&#10;    \frac{\lambda (x - \mu)^2}{\nu} \right]^{-\nu/2 - 1/2} \\&#10;    &amp;=&amp; {\rm St}(x|\mu, \lambda, \nu)&#10;\end{eqnarray*}&#10;\end{document}&#10;"/>
  <p:tag name="FILENAME" val="TP_tmp"/>
  <p:tag name="FORMAT" val="png256"/>
  <p:tag name="RES" val="600"/>
  <p:tag name="BLEND" val="0"/>
  <p:tag name="TRANSPARENT" val="1"/>
  <p:tag name="TBUG" val="0"/>
  <p:tag name="ALLOWFS" val="0"/>
  <p:tag name="ORIGWIDTH" val="287"/>
  <p:tag name="PICTUREFILESIZE" val="24926"/>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ambda = a/b \hspace{1cm} \eta = \tau b/a \hspace{1cm}  \nu = 2a .&#10;\]&#10;\end{document}&#10;"/>
  <p:tag name="FILENAME" val="TP_tmp"/>
  <p:tag name="FORMAT" val="png256"/>
  <p:tag name="RES" val="600"/>
  <p:tag name="BLEND" val="0"/>
  <p:tag name="TRANSPARENT" val="1"/>
  <p:tag name="TBUG" val="0"/>
  <p:tag name="ALLOWFS" val="0"/>
  <p:tag name="ORIGWIDTH" val="161"/>
  <p:tag name="PICTUREFILESIZE" val="3325"/>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cc}&#10; &amp; $\nu=1$ &amp; $\nu \rightarrow \infty$   \\ \hline&#10;${\rm St}(x|\mu, \lambda, \nu)$ &amp; Cauchy &amp; ${\cal N}(x|\mu,&#10;\lambda^{-1})$ \rule{0mm}{4mm} % strut for extra v.space&#10;\end{tabular} &#10;\end{document}&#10;"/>
  <p:tag name="FILENAME" val="TP_tmp"/>
  <p:tag name="FORMAT" val="png256"/>
  <p:tag name="RES" val="600"/>
  <p:tag name="BLEND" val="0"/>
  <p:tag name="TRANSPARENT" val="1"/>
  <p:tag name="TBUG" val="0"/>
  <p:tag name="ALLOWFS" val="0"/>
  <p:tag name="ORIGWIDTH" val="178"/>
  <p:tag name="PICTUREFILESIZE" val="662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theta) &amp;\geqslant&amp; 0 \\&#10;  \int_0^{2\pi} p(\theta) \diff{\theta} &amp;=&amp; 1\\&#10;  p(\theta + 2\pi) &amp;=&amp; p(\theta). &#10;\end{eqnarray*}&#10;\end{document}&#10;"/>
  <p:tag name="FILENAME" val="TP_tmp"/>
  <p:tag name="FORMAT" val="png256"/>
  <p:tag name="RES" val="600"/>
  <p:tag name="BLEND" val="0"/>
  <p:tag name="TRANSPARENT" val="1"/>
  <p:tag name="TBUG" val="0"/>
  <p:tag name="ALLOWFS" val="0"/>
  <p:tag name="ORIGWIDTH" val="99"/>
  <p:tag name="PICTUREFILESIZE" val="6737"/>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theta|\theta_0, m) = \frac{1}{2 \pi I_0(m)} \exp \left\{ m \cos(\theta&#10;    - \theta_0) \right\}&#10;\]&#10;\end{document}&#10;"/>
  <p:tag name="FILENAME" val="TP_tmp"/>
  <p:tag name="FORMAT" val="png256"/>
  <p:tag name="RES" val="600"/>
  <p:tag name="BLEND" val="0"/>
  <p:tag name="TRANSPARENT" val="1"/>
  <p:tag name="TBUG" val="0"/>
  <p:tag name="ALLOWFS" val="0"/>
  <p:tag name="ORIGWIDTH" val="182"/>
  <p:tag name="PICTUREFILESIZE" val="6306"/>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I_0(m) = \frac{1}{2\pi} \int_0^{2\pi} \exp \left\{ m \cos&#10;    \theta \right\} \diff{\theta}&#10;\]&#10;\end{document}&#10;"/>
  <p:tag name="FILENAME" val="TP_tmp"/>
  <p:tag name="FORMAT" val="png256"/>
  <p:tag name="RES" val="600"/>
  <p:tag name="BLEND" val="0"/>
  <p:tag name="TRANSPARENT" val="1"/>
  <p:tag name="TBUG" val="0"/>
  <p:tag name="ALLOWFS" val="0"/>
  <p:tag name="ORIGWIDTH" val="146"/>
  <p:tag name="PICTUREFILESIZE" val="5533"/>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al D} = \{\theta_1, \ldots, \theta_N\}&#10;\]&#10;\end{document}&#10;"/>
  <p:tag name="FILENAME" val="TP_tmp"/>
  <p:tag name="FORMAT" val="png256"/>
  <p:tag name="RES" val="600"/>
  <p:tag name="BLEND" val="0"/>
  <p:tag name="TRANSPARENT" val="1"/>
  <p:tag name="TBUG" val="0"/>
  <p:tag name="ALLOWFS" val="0"/>
  <p:tag name="ORIGWIDTH" val="75"/>
  <p:tag name="PICTUREFILESIZE" val="2393"/>
</p:tagLst>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m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1535</TotalTime>
  <Words>5367</Words>
  <Application>Microsoft Macintosh PowerPoint</Application>
  <PresentationFormat>Экран (4:3)</PresentationFormat>
  <Paragraphs>611</Paragraphs>
  <Slides>122</Slides>
  <Notes>5</Notes>
  <HiddenSlides>0</HiddenSlides>
  <MMClips>0</MMClips>
  <ScaleCrop>false</ScaleCrop>
  <HeadingPairs>
    <vt:vector size="6" baseType="variant">
      <vt:variant>
        <vt:lpstr>Использованные шрифты</vt:lpstr>
      </vt:variant>
      <vt:variant>
        <vt:i4>52</vt:i4>
      </vt:variant>
      <vt:variant>
        <vt:lpstr>Тема</vt:lpstr>
      </vt:variant>
      <vt:variant>
        <vt:i4>3</vt:i4>
      </vt:variant>
      <vt:variant>
        <vt:lpstr>Заголовки слайдов</vt:lpstr>
      </vt:variant>
      <vt:variant>
        <vt:i4>122</vt:i4>
      </vt:variant>
    </vt:vector>
  </HeadingPairs>
  <TitlesOfParts>
    <vt:vector size="177" baseType="lpstr">
      <vt:lpstr>-apple-system</vt:lpstr>
      <vt:lpstr>Aptos</vt:lpstr>
      <vt:lpstr>Arial</vt:lpstr>
      <vt:lpstr>Calibri</vt:lpstr>
      <vt:lpstr>Calibri Light</vt:lpstr>
      <vt:lpstr>Cambria Math</vt:lpstr>
      <vt:lpstr>CMBX10</vt:lpstr>
      <vt:lpstr>CMBX10</vt:lpstr>
      <vt:lpstr>cmbx12</vt:lpstr>
      <vt:lpstr>cmbx12</vt:lpstr>
      <vt:lpstr>CMMI10</vt:lpstr>
      <vt:lpstr>CMMI12</vt:lpstr>
      <vt:lpstr>CMMI12</vt:lpstr>
      <vt:lpstr>CMMI9</vt:lpstr>
      <vt:lpstr>CMR10</vt:lpstr>
      <vt:lpstr>CMR10</vt:lpstr>
      <vt:lpstr>CMR12</vt:lpstr>
      <vt:lpstr>CMR12</vt:lpstr>
      <vt:lpstr>cmsy10</vt:lpstr>
      <vt:lpstr>cmti10</vt:lpstr>
      <vt:lpstr>Consolas</vt:lpstr>
      <vt:lpstr>Fd1161503-Identity-H</vt:lpstr>
      <vt:lpstr>Fd1244226-Identity-H</vt:lpstr>
      <vt:lpstr>Fd1442277-Identity-H</vt:lpstr>
      <vt:lpstr>Fd1592243-Identity-H</vt:lpstr>
      <vt:lpstr>Fd1660928-Identity-H</vt:lpstr>
      <vt:lpstr>Fd1785535-Identity-H</vt:lpstr>
      <vt:lpstr>Fd1848805-Identity-H</vt:lpstr>
      <vt:lpstr>Fd2024191-Identity-H</vt:lpstr>
      <vt:lpstr>Fd2042035-Identity-H</vt:lpstr>
      <vt:lpstr>Fd2116929-Identity-H</vt:lpstr>
      <vt:lpstr>Fd222922-Identity-H</vt:lpstr>
      <vt:lpstr>Fd2260317-Identity-H</vt:lpstr>
      <vt:lpstr>Fd2389278-Identity-H</vt:lpstr>
      <vt:lpstr>Fd2449472-Identity-H</vt:lpstr>
      <vt:lpstr>Fd2532549-Identity-H</vt:lpstr>
      <vt:lpstr>Fd2558666-Identity-H</vt:lpstr>
      <vt:lpstr>Fd2558668-Identity-H</vt:lpstr>
      <vt:lpstr>Fd2560914-Identity-H</vt:lpstr>
      <vt:lpstr>Fd2561963-Identity-H</vt:lpstr>
      <vt:lpstr>Fd261957-Identity-H</vt:lpstr>
      <vt:lpstr>Fd279932-Identity-H</vt:lpstr>
      <vt:lpstr>Fd34424-Identity-H</vt:lpstr>
      <vt:lpstr>Fd375676-Identity-H</vt:lpstr>
      <vt:lpstr>Fd467651-Identity-H</vt:lpstr>
      <vt:lpstr>Fd780097-Identity-H</vt:lpstr>
      <vt:lpstr>Fd837699-Identity-H</vt:lpstr>
      <vt:lpstr>Fd848363-Identity-H</vt:lpstr>
      <vt:lpstr>Linux Libertine</vt:lpstr>
      <vt:lpstr>PTSerif</vt:lpstr>
      <vt:lpstr>SFRM1000</vt:lpstr>
      <vt:lpstr>Times</vt:lpstr>
      <vt:lpstr>Тема Office</vt:lpstr>
      <vt:lpstr>1_Тема Office</vt:lpstr>
      <vt:lpstr>prml</vt:lpstr>
      <vt:lpstr>Машинное обучение (краткий курс)</vt:lpstr>
      <vt:lpstr>Содержание</vt:lpstr>
      <vt:lpstr>Литература</vt:lpstr>
      <vt:lpstr>Некоторые популярные на сегодня задачи ИИ</vt:lpstr>
      <vt:lpstr>Машинное обучение. Определение</vt:lpstr>
      <vt:lpstr>Презентация PowerPoint</vt:lpstr>
      <vt:lpstr>Машинное обучение</vt:lpstr>
      <vt:lpstr>Презентация PowerPoint</vt:lpstr>
      <vt:lpstr>Вопрос для обсуждения</vt:lpstr>
      <vt:lpstr>Пример больших данных</vt:lpstr>
      <vt:lpstr>Некоторые задачи машинного обучения</vt:lpstr>
      <vt:lpstr>Презентация PowerPoint</vt:lpstr>
      <vt:lpstr>Презентация PowerPoint</vt:lpstr>
      <vt:lpstr>Презентация PowerPoint</vt:lpstr>
      <vt:lpstr>Этапы обучения</vt:lpstr>
      <vt:lpstr>Рекомендуемые системы программирования и библиотеки</vt:lpstr>
      <vt:lpstr>Пример задачи</vt:lpstr>
      <vt:lpstr>Пример решения  (не идеального)</vt:lpstr>
      <vt:lpstr>Пример</vt:lpstr>
      <vt:lpstr>Пример графика</vt:lpstr>
      <vt:lpstr>Пример</vt:lpstr>
      <vt:lpstr>Функция ошибки</vt:lpstr>
      <vt:lpstr>Поиск решения</vt:lpstr>
      <vt:lpstr>Выбор модели</vt:lpstr>
      <vt:lpstr>RMS</vt:lpstr>
      <vt:lpstr>Таблица коэффициентов</vt:lpstr>
      <vt:lpstr>Увеличение объема данных</vt:lpstr>
      <vt:lpstr>Регуляризация</vt:lpstr>
      <vt:lpstr>Минимизация</vt:lpstr>
      <vt:lpstr>Результаты для полинома 𝑀=9</vt:lpstr>
      <vt:lpstr>Таблица коэффициентов</vt:lpstr>
      <vt:lpstr>График среднеквадратической ошибки в зависимости от lnλ для полинома степени М = 9 </vt:lpstr>
      <vt:lpstr>Теорема Байеса в ML</vt:lpstr>
      <vt:lpstr>Оценка правдоподобия</vt:lpstr>
      <vt:lpstr>Задача +1 балл</vt:lpstr>
      <vt:lpstr>Нормальное распределение</vt:lpstr>
      <vt:lpstr>Нахождение параметров μ,σ^2</vt:lpstr>
      <vt:lpstr>Нахождение параметров μ,σ^2</vt:lpstr>
      <vt:lpstr>Аппроксимация кривой</vt:lpstr>
      <vt:lpstr>Аппроксимация кривой</vt:lpstr>
      <vt:lpstr>Определение β </vt:lpstr>
      <vt:lpstr>Априорное распределение для коэффициентов полинома 𝐰</vt:lpstr>
      <vt:lpstr>Байесовская аппроксимация кривой </vt:lpstr>
      <vt:lpstr>Выбор модели </vt:lpstr>
      <vt:lpstr>No free lunch theorem</vt:lpstr>
      <vt:lpstr>Перекрёстная проверка</vt:lpstr>
      <vt:lpstr>Штраф за сложность</vt:lpstr>
      <vt:lpstr>Пример выбора модели</vt:lpstr>
      <vt:lpstr>Пример выбора модели</vt:lpstr>
      <vt:lpstr>Пример выбора модели</vt:lpstr>
      <vt:lpstr>Проклятие размерности</vt:lpstr>
      <vt:lpstr>Проклятие размерности</vt:lpstr>
      <vt:lpstr>Теория принятия решений</vt:lpstr>
      <vt:lpstr>Минимальная частота ошибочной классификации</vt:lpstr>
      <vt:lpstr>Минимальные ожидаемые потери</vt:lpstr>
      <vt:lpstr>Минимальные ожидаемые потери</vt:lpstr>
      <vt:lpstr>Опция «не принимать решение»</vt:lpstr>
      <vt:lpstr>3 подхода к принятию решений</vt:lpstr>
      <vt:lpstr>Преимущества и недостатки</vt:lpstr>
      <vt:lpstr>Зачем разделять вывод и решение?</vt:lpstr>
      <vt:lpstr>Теория принятия решений для регрессии</vt:lpstr>
      <vt:lpstr>Квадратичная функция потерь</vt:lpstr>
      <vt:lpstr>Функция потерь Минковского </vt:lpstr>
      <vt:lpstr>Теория информации</vt:lpstr>
      <vt:lpstr>Энтропия</vt:lpstr>
      <vt:lpstr>Энтропия</vt:lpstr>
      <vt:lpstr>Энтропия</vt:lpstr>
      <vt:lpstr>Энтропия</vt:lpstr>
      <vt:lpstr>Энтропия</vt:lpstr>
      <vt:lpstr>Дифференциальная энтропия</vt:lpstr>
      <vt:lpstr>Условная энтропия </vt:lpstr>
      <vt:lpstr>Дивергенция Кульбака — Лейблера</vt:lpstr>
      <vt:lpstr>Взаимная информация</vt:lpstr>
      <vt:lpstr>Параметрические распределения</vt:lpstr>
      <vt:lpstr>Бинарные переменные (1)</vt:lpstr>
      <vt:lpstr>Бинарные переменные (2)</vt:lpstr>
      <vt:lpstr>Биномиальное распределение</vt:lpstr>
      <vt:lpstr>Оценка параметров (1)</vt:lpstr>
      <vt:lpstr>Бета-распределение</vt:lpstr>
      <vt:lpstr>Сопряженное распределение</vt:lpstr>
      <vt:lpstr>Байесовский Бернулли</vt:lpstr>
      <vt:lpstr>Бета-распределение</vt:lpstr>
      <vt:lpstr>Мультиноминальные случайные перепенные</vt:lpstr>
      <vt:lpstr>ML Оценка параметров</vt:lpstr>
      <vt:lpstr>Мультиноминальное распределение</vt:lpstr>
      <vt:lpstr>Распределение Дирихле</vt:lpstr>
      <vt:lpstr>Распределение Дирихле (2)</vt:lpstr>
      <vt:lpstr>Нормальное распределение</vt:lpstr>
      <vt:lpstr>Центральная предельная теорема</vt:lpstr>
      <vt:lpstr>Геометрическое представление многомерного нормального распределения</vt:lpstr>
      <vt:lpstr>Моменты</vt:lpstr>
      <vt:lpstr>Разделение переменных в нормальном распределении</vt:lpstr>
      <vt:lpstr>Условные вероятности и частное распределение</vt:lpstr>
      <vt:lpstr>Условные вероятности</vt:lpstr>
      <vt:lpstr>Теорема Байеса для нормального закона</vt:lpstr>
      <vt:lpstr>Последовательная оценка</vt:lpstr>
      <vt:lpstr>Алгоритм Роббинса-Монро (1)</vt:lpstr>
      <vt:lpstr>Алгоритм Роббинса-Монро (2)</vt:lpstr>
      <vt:lpstr>Алгоритм Роббинса-Монро(3)</vt:lpstr>
      <vt:lpstr>Распределение Стьюдента</vt:lpstr>
      <vt:lpstr>Распределение Стьюдента</vt:lpstr>
      <vt:lpstr>Распределение Стьюдента</vt:lpstr>
      <vt:lpstr>Периодические случайные величины</vt:lpstr>
      <vt:lpstr>Распределение Мизеса (1)</vt:lpstr>
      <vt:lpstr>Распределение Мизеса (2)</vt:lpstr>
      <vt:lpstr>Максимальное правдоподобие</vt:lpstr>
      <vt:lpstr>Смесь нормальных распределений (1)</vt:lpstr>
      <vt:lpstr>Смесь нормальных распределений (2)</vt:lpstr>
      <vt:lpstr>Смесь нормальных распределений (3)</vt:lpstr>
      <vt:lpstr>Семейство экспоненциальных распределений (1)</vt:lpstr>
      <vt:lpstr>Непараметрические методы</vt:lpstr>
      <vt:lpstr>Непараметрические методы (2)</vt:lpstr>
      <vt:lpstr>Непараметрические методы (3)</vt:lpstr>
      <vt:lpstr>Непараметрические методы (4)</vt:lpstr>
      <vt:lpstr>Непараметрические методы (5)</vt:lpstr>
      <vt:lpstr>Непараметрические методы (6)</vt:lpstr>
      <vt:lpstr>K -ближайших соседей для классификации (1)</vt:lpstr>
      <vt:lpstr>K-ближайших соседей для классификации (2)</vt:lpstr>
      <vt:lpstr>K-ближайших соседей для классификации (3)</vt:lpstr>
      <vt:lpstr>продолжение см. ML2</vt:lpstr>
      <vt:lpstr>Итоги</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Системы поддержки принятия решений современное состояние и перспективы развития</dc:title>
  <dc:creator>Пользователь Microsoft Office</dc:creator>
  <cp:lastModifiedBy>Microsoft Office User</cp:lastModifiedBy>
  <cp:revision>225</cp:revision>
  <cp:lastPrinted>2024-09-10T06:27:25Z</cp:lastPrinted>
  <dcterms:created xsi:type="dcterms:W3CDTF">2016-10-02T08:06:42Z</dcterms:created>
  <dcterms:modified xsi:type="dcterms:W3CDTF">2025-10-06T13:51:11Z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10433957</vt:lpwstr>
  </property>
  <property fmtid="{D5CDD505-2E9C-101B-9397-08002B2CF9AE}" pid="3" name="NXPowerLiteSettings">
    <vt:lpwstr>C700052003A000</vt:lpwstr>
  </property>
  <property fmtid="{D5CDD505-2E9C-101B-9397-08002B2CF9AE}" pid="4" name="NXPowerLiteVersion">
    <vt:lpwstr>D8.0.8</vt:lpwstr>
  </property>
</Properties>
</file>